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0" r:id="rId3"/>
    <p:sldId id="275" r:id="rId4"/>
    <p:sldId id="292" r:id="rId5"/>
    <p:sldId id="296" r:id="rId6"/>
    <p:sldId id="304" r:id="rId7"/>
    <p:sldId id="307" r:id="rId8"/>
    <p:sldId id="295" r:id="rId9"/>
    <p:sldId id="305" r:id="rId10"/>
    <p:sldId id="306" r:id="rId11"/>
    <p:sldId id="300" r:id="rId12"/>
    <p:sldId id="301" r:id="rId13"/>
    <p:sldId id="302" r:id="rId14"/>
    <p:sldId id="303" r:id="rId15"/>
    <p:sldId id="297" r:id="rId16"/>
    <p:sldId id="299" r:id="rId17"/>
    <p:sldId id="298" r:id="rId18"/>
    <p:sldId id="308" r:id="rId19"/>
    <p:sldId id="309" r:id="rId20"/>
    <p:sldId id="312" r:id="rId21"/>
    <p:sldId id="314" r:id="rId22"/>
    <p:sldId id="313" r:id="rId23"/>
    <p:sldId id="310" r:id="rId24"/>
    <p:sldId id="315" r:id="rId25"/>
    <p:sldId id="316" r:id="rId26"/>
    <p:sldId id="317" r:id="rId27"/>
    <p:sldId id="318" r:id="rId28"/>
    <p:sldId id="319" r:id="rId29"/>
    <p:sldId id="321" r:id="rId30"/>
    <p:sldId id="320" r:id="rId31"/>
    <p:sldId id="322" r:id="rId32"/>
    <p:sldId id="32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FEF1"/>
    <a:srgbClr val="02CEBB"/>
    <a:srgbClr val="2A5A06"/>
    <a:srgbClr val="7ABC32"/>
    <a:srgbClr val="A1DA00"/>
    <a:srgbClr val="122703"/>
    <a:srgbClr val="DEBDFF"/>
    <a:srgbClr val="FFFF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4" autoAdjust="0"/>
    <p:restoredTop sz="94660"/>
  </p:normalViewPr>
  <p:slideViewPr>
    <p:cSldViewPr>
      <p:cViewPr varScale="1">
        <p:scale>
          <a:sx n="110" d="100"/>
          <a:sy n="110" d="100"/>
        </p:scale>
        <p:origin x="-1644" y="-240"/>
      </p:cViewPr>
      <p:guideLst>
        <p:guide orient="horz" pos="216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11C78-CD1C-4528-BD55-94A4748189C3}" type="doc">
      <dgm:prSet loTypeId="urn:microsoft.com/office/officeart/2005/8/layout/hList6" loCatId="list" qsTypeId="urn:microsoft.com/office/officeart/2005/8/quickstyle/simple1#1" qsCatId="simple" csTypeId="urn:microsoft.com/office/officeart/2005/8/colors/colorful2" csCatId="colorful" phldr="1"/>
      <dgm:spPr/>
    </dgm:pt>
    <dgm:pt modelId="{DB60E821-8E3E-4256-AA9A-DB79D350B4D1}">
      <dgm:prSet phldrT="[Текст]" custT="1"/>
      <dgm:spPr>
        <a:solidFill>
          <a:srgbClr val="A1DA00"/>
        </a:solidFill>
      </dgm:spPr>
      <dgm:t>
        <a:bodyPr/>
        <a:lstStyle/>
        <a:p>
          <a:r>
            <a:rPr lang="ru-RU" sz="1800" b="1" dirty="0" smtClean="0">
              <a:solidFill>
                <a:schemeClr val="tx1"/>
              </a:solidFill>
            </a:rPr>
            <a:t>26</a:t>
          </a:r>
          <a:r>
            <a:rPr lang="ru-RU" sz="1600" b="1" dirty="0" smtClean="0">
              <a:solidFill>
                <a:schemeClr val="tx1"/>
              </a:solidFill>
            </a:rPr>
            <a:t> участников </a:t>
          </a:r>
        </a:p>
        <a:p>
          <a:r>
            <a:rPr lang="ru-RU" sz="1600" dirty="0" smtClean="0">
              <a:solidFill>
                <a:schemeClr val="tx1"/>
              </a:solidFill>
            </a:rPr>
            <a:t>по направлению государственной поддержки начинающих фермеров</a:t>
          </a:r>
          <a:endParaRPr lang="ru-RU" sz="1600" dirty="0">
            <a:solidFill>
              <a:schemeClr val="tx1"/>
            </a:solidFill>
          </a:endParaRPr>
        </a:p>
      </dgm:t>
    </dgm:pt>
    <dgm:pt modelId="{62078401-9342-4921-B0AB-343D2443825E}" type="parTrans" cxnId="{2EEFD1B7-6F5F-4C70-ADF6-A0E159B3208A}">
      <dgm:prSet/>
      <dgm:spPr/>
      <dgm:t>
        <a:bodyPr/>
        <a:lstStyle/>
        <a:p>
          <a:endParaRPr lang="ru-RU">
            <a:solidFill>
              <a:schemeClr val="tx1"/>
            </a:solidFill>
          </a:endParaRPr>
        </a:p>
      </dgm:t>
    </dgm:pt>
    <dgm:pt modelId="{5B2A5C19-CF19-4872-A674-2BEA144BB27E}" type="sibTrans" cxnId="{2EEFD1B7-6F5F-4C70-ADF6-A0E159B3208A}">
      <dgm:prSet/>
      <dgm:spPr/>
      <dgm:t>
        <a:bodyPr/>
        <a:lstStyle/>
        <a:p>
          <a:endParaRPr lang="ru-RU">
            <a:solidFill>
              <a:schemeClr val="tx1"/>
            </a:solidFill>
          </a:endParaRPr>
        </a:p>
      </dgm:t>
    </dgm:pt>
    <dgm:pt modelId="{FB6E74B2-730D-4E93-BC0A-B3BD43CE119D}">
      <dgm:prSet phldrT="[Текст]" custT="1"/>
      <dgm:spPr>
        <a:solidFill>
          <a:srgbClr val="02CEBB"/>
        </a:solidFill>
      </dgm:spPr>
      <dgm:t>
        <a:bodyPr/>
        <a:lstStyle/>
        <a:p>
          <a:r>
            <a:rPr lang="ru-RU" sz="1800" b="1" dirty="0" smtClean="0">
              <a:solidFill>
                <a:schemeClr val="tx1"/>
              </a:solidFill>
            </a:rPr>
            <a:t>33</a:t>
          </a:r>
          <a:r>
            <a:rPr lang="ru-RU" sz="1600" b="1" dirty="0" smtClean="0">
              <a:solidFill>
                <a:schemeClr val="tx1"/>
              </a:solidFill>
            </a:rPr>
            <a:t> участника </a:t>
          </a:r>
        </a:p>
        <a:p>
          <a:r>
            <a:rPr lang="ru-RU" sz="1600" dirty="0" smtClean="0">
              <a:solidFill>
                <a:schemeClr val="tx1"/>
              </a:solidFill>
            </a:rPr>
            <a:t>по направлению государственной поддержки семейных животноводческих ферм </a:t>
          </a:r>
          <a:endParaRPr lang="ru-RU" sz="1600" dirty="0">
            <a:solidFill>
              <a:schemeClr val="tx1"/>
            </a:solidFill>
          </a:endParaRPr>
        </a:p>
      </dgm:t>
    </dgm:pt>
    <dgm:pt modelId="{71072E6B-9586-4AF7-A1DD-2A030D5525B8}" type="parTrans" cxnId="{F7C0D793-225D-42B0-AC86-5CE5E27834E2}">
      <dgm:prSet/>
      <dgm:spPr/>
      <dgm:t>
        <a:bodyPr/>
        <a:lstStyle/>
        <a:p>
          <a:endParaRPr lang="ru-RU">
            <a:solidFill>
              <a:schemeClr val="tx1"/>
            </a:solidFill>
          </a:endParaRPr>
        </a:p>
      </dgm:t>
    </dgm:pt>
    <dgm:pt modelId="{C5E83ED5-2326-4024-9CA8-4208C45F016E}" type="sibTrans" cxnId="{F7C0D793-225D-42B0-AC86-5CE5E27834E2}">
      <dgm:prSet/>
      <dgm:spPr/>
      <dgm:t>
        <a:bodyPr/>
        <a:lstStyle/>
        <a:p>
          <a:endParaRPr lang="ru-RU">
            <a:solidFill>
              <a:schemeClr val="tx1"/>
            </a:solidFill>
          </a:endParaRPr>
        </a:p>
      </dgm:t>
    </dgm:pt>
    <dgm:pt modelId="{DFC49272-F4C4-4B8B-8D07-F4FF7F36B822}">
      <dgm:prSet custT="1"/>
      <dgm:spPr>
        <a:solidFill>
          <a:srgbClr val="00B050"/>
        </a:solidFill>
      </dgm:spPr>
      <dgm:t>
        <a:bodyPr/>
        <a:lstStyle/>
        <a:p>
          <a:r>
            <a:rPr lang="ru-RU" sz="1800" b="1" dirty="0" smtClean="0">
              <a:solidFill>
                <a:schemeClr val="tx1"/>
              </a:solidFill>
            </a:rPr>
            <a:t>5</a:t>
          </a:r>
          <a:r>
            <a:rPr lang="ru-RU" sz="1600" b="1" dirty="0" smtClean="0">
              <a:solidFill>
                <a:schemeClr val="tx1"/>
              </a:solidFill>
            </a:rPr>
            <a:t> участников </a:t>
          </a:r>
        </a:p>
        <a:p>
          <a:r>
            <a:rPr lang="ru-RU" sz="1600" dirty="0" smtClean="0">
              <a:solidFill>
                <a:schemeClr val="tx1"/>
              </a:solidFill>
            </a:rPr>
            <a:t>по направлению государственной поддержки сельскохозяйственным потребительским кооперативам для развития материально-технической базы   </a:t>
          </a:r>
          <a:endParaRPr lang="ru-RU" sz="1600" dirty="0">
            <a:solidFill>
              <a:schemeClr val="tx1"/>
            </a:solidFill>
          </a:endParaRPr>
        </a:p>
      </dgm:t>
    </dgm:pt>
    <dgm:pt modelId="{1EC82CAF-D747-4CAE-9C67-BB5C36D93C4F}" type="parTrans" cxnId="{F5A6DF2B-5FB2-4398-984C-3E5744AA6E5E}">
      <dgm:prSet/>
      <dgm:spPr/>
      <dgm:t>
        <a:bodyPr/>
        <a:lstStyle/>
        <a:p>
          <a:endParaRPr lang="ru-RU">
            <a:solidFill>
              <a:schemeClr val="tx1"/>
            </a:solidFill>
          </a:endParaRPr>
        </a:p>
      </dgm:t>
    </dgm:pt>
    <dgm:pt modelId="{12778210-9908-4628-BCDC-E0AB3BF1C74D}" type="sibTrans" cxnId="{F5A6DF2B-5FB2-4398-984C-3E5744AA6E5E}">
      <dgm:prSet/>
      <dgm:spPr/>
      <dgm:t>
        <a:bodyPr/>
        <a:lstStyle/>
        <a:p>
          <a:endParaRPr lang="ru-RU">
            <a:solidFill>
              <a:schemeClr val="tx1"/>
            </a:solidFill>
          </a:endParaRPr>
        </a:p>
      </dgm:t>
    </dgm:pt>
    <dgm:pt modelId="{FF00C4E8-CAC0-4A36-B699-A2F769F3DF8F}" type="pres">
      <dgm:prSet presAssocID="{C1D11C78-CD1C-4528-BD55-94A4748189C3}" presName="Name0" presStyleCnt="0">
        <dgm:presLayoutVars>
          <dgm:dir/>
          <dgm:resizeHandles val="exact"/>
        </dgm:presLayoutVars>
      </dgm:prSet>
      <dgm:spPr/>
    </dgm:pt>
    <dgm:pt modelId="{ABE7FBB3-774F-442B-BB09-4F02566DCBA1}" type="pres">
      <dgm:prSet presAssocID="{DB60E821-8E3E-4256-AA9A-DB79D350B4D1}" presName="node" presStyleLbl="node1" presStyleIdx="0" presStyleCnt="3">
        <dgm:presLayoutVars>
          <dgm:bulletEnabled val="1"/>
        </dgm:presLayoutVars>
      </dgm:prSet>
      <dgm:spPr/>
      <dgm:t>
        <a:bodyPr/>
        <a:lstStyle/>
        <a:p>
          <a:endParaRPr lang="ru-RU"/>
        </a:p>
      </dgm:t>
    </dgm:pt>
    <dgm:pt modelId="{CD19EDCA-C71A-4538-9025-029E9BF6EAB6}" type="pres">
      <dgm:prSet presAssocID="{5B2A5C19-CF19-4872-A674-2BEA144BB27E}" presName="sibTrans" presStyleCnt="0"/>
      <dgm:spPr/>
    </dgm:pt>
    <dgm:pt modelId="{28FB8F24-6378-407E-BE24-E70BC5F7C8F5}" type="pres">
      <dgm:prSet presAssocID="{FB6E74B2-730D-4E93-BC0A-B3BD43CE119D}" presName="node" presStyleLbl="node1" presStyleIdx="1" presStyleCnt="3">
        <dgm:presLayoutVars>
          <dgm:bulletEnabled val="1"/>
        </dgm:presLayoutVars>
      </dgm:prSet>
      <dgm:spPr/>
      <dgm:t>
        <a:bodyPr/>
        <a:lstStyle/>
        <a:p>
          <a:endParaRPr lang="ru-RU"/>
        </a:p>
      </dgm:t>
    </dgm:pt>
    <dgm:pt modelId="{EFB46923-E178-4484-9856-DE8623B7332B}" type="pres">
      <dgm:prSet presAssocID="{C5E83ED5-2326-4024-9CA8-4208C45F016E}" presName="sibTrans" presStyleCnt="0"/>
      <dgm:spPr/>
    </dgm:pt>
    <dgm:pt modelId="{C1B051DD-189D-4D3B-886C-F5EA6694AE75}" type="pres">
      <dgm:prSet presAssocID="{DFC49272-F4C4-4B8B-8D07-F4FF7F36B822}" presName="node" presStyleLbl="node1" presStyleIdx="2" presStyleCnt="3">
        <dgm:presLayoutVars>
          <dgm:bulletEnabled val="1"/>
        </dgm:presLayoutVars>
      </dgm:prSet>
      <dgm:spPr/>
      <dgm:t>
        <a:bodyPr/>
        <a:lstStyle/>
        <a:p>
          <a:endParaRPr lang="ru-RU"/>
        </a:p>
      </dgm:t>
    </dgm:pt>
  </dgm:ptLst>
  <dgm:cxnLst>
    <dgm:cxn modelId="{3B94E4D1-5244-4918-8F90-EF9D61D1F96A}" type="presOf" srcId="{DFC49272-F4C4-4B8B-8D07-F4FF7F36B822}" destId="{C1B051DD-189D-4D3B-886C-F5EA6694AE75}" srcOrd="0" destOrd="0" presId="urn:microsoft.com/office/officeart/2005/8/layout/hList6"/>
    <dgm:cxn modelId="{F57D913C-44D6-4EA0-90DD-CD05322B7E44}" type="presOf" srcId="{DB60E821-8E3E-4256-AA9A-DB79D350B4D1}" destId="{ABE7FBB3-774F-442B-BB09-4F02566DCBA1}" srcOrd="0" destOrd="0" presId="urn:microsoft.com/office/officeart/2005/8/layout/hList6"/>
    <dgm:cxn modelId="{F5A6DF2B-5FB2-4398-984C-3E5744AA6E5E}" srcId="{C1D11C78-CD1C-4528-BD55-94A4748189C3}" destId="{DFC49272-F4C4-4B8B-8D07-F4FF7F36B822}" srcOrd="2" destOrd="0" parTransId="{1EC82CAF-D747-4CAE-9C67-BB5C36D93C4F}" sibTransId="{12778210-9908-4628-BCDC-E0AB3BF1C74D}"/>
    <dgm:cxn modelId="{F7C0D793-225D-42B0-AC86-5CE5E27834E2}" srcId="{C1D11C78-CD1C-4528-BD55-94A4748189C3}" destId="{FB6E74B2-730D-4E93-BC0A-B3BD43CE119D}" srcOrd="1" destOrd="0" parTransId="{71072E6B-9586-4AF7-A1DD-2A030D5525B8}" sibTransId="{C5E83ED5-2326-4024-9CA8-4208C45F016E}"/>
    <dgm:cxn modelId="{05A4127A-9348-407D-A24B-55CFB537339E}" type="presOf" srcId="{FB6E74B2-730D-4E93-BC0A-B3BD43CE119D}" destId="{28FB8F24-6378-407E-BE24-E70BC5F7C8F5}" srcOrd="0" destOrd="0" presId="urn:microsoft.com/office/officeart/2005/8/layout/hList6"/>
    <dgm:cxn modelId="{2EEFD1B7-6F5F-4C70-ADF6-A0E159B3208A}" srcId="{C1D11C78-CD1C-4528-BD55-94A4748189C3}" destId="{DB60E821-8E3E-4256-AA9A-DB79D350B4D1}" srcOrd="0" destOrd="0" parTransId="{62078401-9342-4921-B0AB-343D2443825E}" sibTransId="{5B2A5C19-CF19-4872-A674-2BEA144BB27E}"/>
    <dgm:cxn modelId="{E73E41CF-896B-4AA9-AFDA-106E72AB2425}" type="presOf" srcId="{C1D11C78-CD1C-4528-BD55-94A4748189C3}" destId="{FF00C4E8-CAC0-4A36-B699-A2F769F3DF8F}" srcOrd="0" destOrd="0" presId="urn:microsoft.com/office/officeart/2005/8/layout/hList6"/>
    <dgm:cxn modelId="{03650CEB-9E40-4B36-A3B0-ED40AB31FBBD}" type="presParOf" srcId="{FF00C4E8-CAC0-4A36-B699-A2F769F3DF8F}" destId="{ABE7FBB3-774F-442B-BB09-4F02566DCBA1}" srcOrd="0" destOrd="0" presId="urn:microsoft.com/office/officeart/2005/8/layout/hList6"/>
    <dgm:cxn modelId="{890B094F-C816-4427-B650-E8206D2A4B87}" type="presParOf" srcId="{FF00C4E8-CAC0-4A36-B699-A2F769F3DF8F}" destId="{CD19EDCA-C71A-4538-9025-029E9BF6EAB6}" srcOrd="1" destOrd="0" presId="urn:microsoft.com/office/officeart/2005/8/layout/hList6"/>
    <dgm:cxn modelId="{FBF3AB1E-A3A5-42B6-9701-04343A7271A2}" type="presParOf" srcId="{FF00C4E8-CAC0-4A36-B699-A2F769F3DF8F}" destId="{28FB8F24-6378-407E-BE24-E70BC5F7C8F5}" srcOrd="2" destOrd="0" presId="urn:microsoft.com/office/officeart/2005/8/layout/hList6"/>
    <dgm:cxn modelId="{17AB720D-4A4A-4268-A1B6-92EFB23BB716}" type="presParOf" srcId="{FF00C4E8-CAC0-4A36-B699-A2F769F3DF8F}" destId="{EFB46923-E178-4484-9856-DE8623B7332B}" srcOrd="3" destOrd="0" presId="urn:microsoft.com/office/officeart/2005/8/layout/hList6"/>
    <dgm:cxn modelId="{09ADF33C-9B1E-47B4-A268-6BA92EC627EA}" type="presParOf" srcId="{FF00C4E8-CAC0-4A36-B699-A2F769F3DF8F}" destId="{C1B051DD-189D-4D3B-886C-F5EA6694AE75}"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E7085-8293-4E6D-8C61-6F9D5CCE6802}" type="datetimeFigureOut">
              <a:rPr lang="ru-RU" smtClean="0"/>
              <a:pPr/>
              <a:t>09.03.2017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99B5D-E8B0-4CAD-BC2C-E9348AA97D0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3399B5D-E8B0-4CAD-BC2C-E9348AA97D00}" type="slidenum">
              <a:rPr lang="ru-RU" smtClean="0"/>
              <a:pPr/>
              <a:t>30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5195" y="4650640"/>
            <a:ext cx="7329840" cy="859205"/>
          </a:xfrm>
          <a:effectLst/>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5195" y="5566870"/>
            <a:ext cx="7329840" cy="458115"/>
          </a:xfrm>
        </p:spPr>
        <p:txBody>
          <a:bodyPr>
            <a:normAutofit/>
          </a:bodyPr>
          <a:lstStyle>
            <a:lvl1pPr marL="0" indent="0" algn="l">
              <a:buNone/>
              <a:defRPr sz="2800">
                <a:solidFill>
                  <a:srgbClr val="7AB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80AD853-05D7-4466-A398-36F057D1DB2D}" type="datetimeFigureOut">
              <a:rPr lang="en-US"/>
              <a:pPr>
                <a:defRPr/>
              </a:pPr>
              <a:t>3/9/2017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E24B10-8391-4FFD-B685-4D269CD9E0C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8D5B0-5E5C-42C2-A340-7A128C06C24C}" type="datetimeFigureOut">
              <a:rPr lang="en-US"/>
              <a:pPr>
                <a:defRPr/>
              </a:pPr>
              <a:t>3/9/2017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C5EE41-371F-4421-9EB3-AB1F4B7B3D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3F93AD-DD12-4B95-8F35-91080BB1ADB3}" type="datetimeFigureOut">
              <a:rPr lang="en-US"/>
              <a:pPr>
                <a:defRPr/>
              </a:pPr>
              <a:t>3/9/2017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14B241-5592-4B53-BE7A-20D4262BCF1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84B908-3F4F-4CC8-9CBF-F8C77D833C13}" type="datetimeFigureOut">
              <a:rPr lang="en-US"/>
              <a:pPr>
                <a:defRPr/>
              </a:pPr>
              <a:t>3/9/2017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FE6DC3-93E4-469E-AA88-B2537BF906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458115"/>
          </a:xfrm>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054655"/>
            <a:ext cx="8229600" cy="3918803"/>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B6895DA-3C62-4775-8223-151E163B758D}" type="datetimeFigureOut">
              <a:rPr lang="en-US"/>
              <a:pPr>
                <a:defRPr/>
              </a:pPr>
              <a:t>3/9/2017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88D4A7-E366-4C4A-ACCB-9A9A663562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374900"/>
            <a:ext cx="6558080" cy="763525"/>
          </a:xfrm>
        </p:spPr>
        <p:txBody>
          <a:bodyPr>
            <a:normAutofit/>
          </a:bodyPr>
          <a:lstStyle>
            <a:lvl1pPr algn="l">
              <a:defRPr sz="3600">
                <a:solidFill>
                  <a:srgbClr val="7ABC3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0"/>
            <a:ext cx="6558080" cy="4275740"/>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7570659-910D-4004-96C0-CE8A1521ADC1}" type="datetimeFigureOut">
              <a:rPr lang="en-US"/>
              <a:pPr>
                <a:defRPr/>
              </a:pPr>
              <a:t>3/9/2017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5A7EAA-5A2F-4E43-9681-BE2D62524D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37F3D1-B54C-4313-B768-BC2A3E42BE28}" type="datetimeFigureOut">
              <a:rPr lang="en-US"/>
              <a:pPr>
                <a:defRPr/>
              </a:pPr>
              <a:t>3/9/2017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88DC2A-3676-4340-9836-BD9A59416A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5A9F36-56B1-41A5-AC7B-576AA0DF20AA}" type="datetimeFigureOut">
              <a:rPr lang="en-US"/>
              <a:pPr>
                <a:defRPr/>
              </a:pPr>
              <a:t>3/9/2017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A190E1-F157-49A7-962E-1DF19410F22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532180"/>
          </a:xfrm>
        </p:spPr>
        <p:txBody>
          <a:bodyPr>
            <a:normAutofit/>
          </a:bodyPr>
          <a:lstStyle>
            <a:lvl1pPr algn="l">
              <a:defRPr sz="3600">
                <a:solidFill>
                  <a:schemeClr val="accent3">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774AAA4-D088-4CD8-8BEC-86B88446473A}" type="datetimeFigureOut">
              <a:rPr lang="en-US"/>
              <a:pPr>
                <a:defRPr/>
              </a:pPr>
              <a:t>3/9/2017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5BB0BB-F794-488B-ACF4-08879441BD6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8E26DE-D541-4E18-AEC2-79100162F597}" type="datetimeFigureOut">
              <a:rPr lang="en-US"/>
              <a:pPr>
                <a:defRPr/>
              </a:pPr>
              <a:t>3/9/2017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341C4E-260F-4B51-9171-12C89B0E8A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F65315-103D-4163-A671-3F786E34216E}" type="datetimeFigureOut">
              <a:rPr lang="en-US"/>
              <a:pPr>
                <a:defRPr/>
              </a:pPr>
              <a:t>3/9/2017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C44423-3456-412B-975F-528793200EC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60E5E8-127B-4893-826F-32978440DC11}" type="datetimeFigureOut">
              <a:rPr lang="en-US"/>
              <a:pPr>
                <a:defRPr/>
              </a:pPr>
              <a:t>3/9/2017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33100D-E6AB-4EE9-ABB2-E08DB09E10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D275311-8499-4BDD-B1CB-96CBF11C5018}" type="datetimeFigureOut">
              <a:rPr lang="en-US"/>
              <a:pPr>
                <a:defRPr/>
              </a:pPr>
              <a:t>3/9/2017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FDF5C61-49F6-49C5-B2E0-A25C97138D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Times New Roman" pitchFamily="18" charset="0"/>
        </a:defRPr>
      </a:lvl2pPr>
      <a:lvl3pPr algn="ctr" rtl="0" fontAlgn="base">
        <a:spcBef>
          <a:spcPct val="0"/>
        </a:spcBef>
        <a:spcAft>
          <a:spcPct val="0"/>
        </a:spcAft>
        <a:defRPr sz="4400">
          <a:solidFill>
            <a:schemeClr val="tx1"/>
          </a:solidFill>
          <a:latin typeface="Times New Roman" pitchFamily="18" charset="0"/>
        </a:defRPr>
      </a:lvl3pPr>
      <a:lvl4pPr algn="ctr" rtl="0" fontAlgn="base">
        <a:spcBef>
          <a:spcPct val="0"/>
        </a:spcBef>
        <a:spcAft>
          <a:spcPct val="0"/>
        </a:spcAft>
        <a:defRPr sz="4400">
          <a:solidFill>
            <a:schemeClr val="tx1"/>
          </a:solidFill>
          <a:latin typeface="Times New Roman" pitchFamily="18" charset="0"/>
        </a:defRPr>
      </a:lvl4pPr>
      <a:lvl5pPr algn="ctr" rtl="0" fontAlgn="base">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Рисунок 7"/>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9" name="Title 1"/>
          <p:cNvSpPr>
            <a:spLocks noGrp="1"/>
          </p:cNvSpPr>
          <p:nvPr>
            <p:ph type="ctrTitle"/>
          </p:nvPr>
        </p:nvSpPr>
        <p:spPr>
          <a:xfrm>
            <a:off x="304800" y="685800"/>
            <a:ext cx="8551863" cy="4114800"/>
          </a:xfrm>
        </p:spPr>
        <p:txBody>
          <a:bodyPr/>
          <a:lstStyle/>
          <a:p>
            <a:pPr algn="ctr"/>
            <a:r>
              <a:rPr lang="ru-RU" sz="5400" b="1" smtClean="0">
                <a:solidFill>
                  <a:srgbClr val="3C1A56"/>
                </a:solidFill>
              </a:rPr>
              <a:t>Виды </a:t>
            </a:r>
            <a:br>
              <a:rPr lang="ru-RU" sz="5400" b="1" smtClean="0">
                <a:solidFill>
                  <a:srgbClr val="3C1A56"/>
                </a:solidFill>
              </a:rPr>
            </a:br>
            <a:r>
              <a:rPr lang="ru-RU" sz="5400" b="1" smtClean="0">
                <a:solidFill>
                  <a:srgbClr val="3C1A56"/>
                </a:solidFill>
              </a:rPr>
              <a:t>грантовой поддержки </a:t>
            </a:r>
            <a:br>
              <a:rPr lang="ru-RU" sz="5400" b="1" smtClean="0">
                <a:solidFill>
                  <a:srgbClr val="3C1A56"/>
                </a:solidFill>
              </a:rPr>
            </a:br>
            <a:r>
              <a:rPr lang="ru-RU" sz="5400" b="1" smtClean="0">
                <a:solidFill>
                  <a:srgbClr val="3C1A56"/>
                </a:solidFill>
              </a:rPr>
              <a:t>малых форм хозяйствования </a:t>
            </a:r>
            <a:endParaRPr lang="en-US" sz="5400" b="1" smtClean="0">
              <a:solidFill>
                <a:srgbClr val="3C1A5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Скругленный прямоугольник 3"/>
          <p:cNvSpPr/>
          <p:nvPr/>
        </p:nvSpPr>
        <p:spPr>
          <a:xfrm>
            <a:off x="7739063" y="2286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10</a:t>
            </a:r>
            <a:endParaRPr lang="ru-RU" dirty="0">
              <a:cs typeface="Times New Roman" pitchFamily="18" charset="0"/>
            </a:endParaRPr>
          </a:p>
        </p:txBody>
      </p:sp>
      <p:sp>
        <p:nvSpPr>
          <p:cNvPr id="5" name="Заголовок 6"/>
          <p:cNvSpPr txBox="1">
            <a:spLocks/>
          </p:cNvSpPr>
          <p:nvPr/>
        </p:nvSpPr>
        <p:spPr>
          <a:xfrm>
            <a:off x="0" y="77788"/>
            <a:ext cx="7620000" cy="400110"/>
          </a:xfrm>
          <a:prstGeom prst="rect">
            <a:avLst/>
          </a:prstGeom>
          <a:solidFill>
            <a:srgbClr val="7AFEF1"/>
          </a:solidFill>
          <a:effectLst/>
        </p:spPr>
        <p:txBody>
          <a:bodyPr anchor="ctr">
            <a:spAutoFit/>
          </a:bodyPr>
          <a:lstStyle/>
          <a:p>
            <a:pPr algn="ctr"/>
            <a:r>
              <a:rPr lang="ru-RU" sz="2000" b="1" dirty="0" smtClean="0">
                <a:latin typeface="+mn-lt"/>
              </a:rPr>
              <a:t>Назначение и размер гранта</a:t>
            </a:r>
            <a:r>
              <a:rPr lang="ru-RU" sz="2000" dirty="0" smtClean="0">
                <a:latin typeface="+mn-lt"/>
              </a:rPr>
              <a:t> </a:t>
            </a:r>
            <a:endParaRPr lang="ru-RU" sz="2000" dirty="0">
              <a:latin typeface="+mn-lt"/>
            </a:endParaRPr>
          </a:p>
        </p:txBody>
      </p:sp>
      <p:pic>
        <p:nvPicPr>
          <p:cNvPr id="2050" name="Picture 2"/>
          <p:cNvPicPr>
            <a:picLocks noChangeAspect="1" noChangeArrowheads="1"/>
          </p:cNvPicPr>
          <p:nvPr/>
        </p:nvPicPr>
        <p:blipFill>
          <a:blip r:embed="rId3"/>
          <a:srcRect l="17140" t="33887" r="14618" b="30939"/>
          <a:stretch>
            <a:fillRect/>
          </a:stretch>
        </p:blipFill>
        <p:spPr bwMode="auto">
          <a:xfrm>
            <a:off x="457200" y="685800"/>
            <a:ext cx="8045860" cy="2590800"/>
          </a:xfrm>
          <a:prstGeom prst="rect">
            <a:avLst/>
          </a:prstGeom>
          <a:noFill/>
          <a:ln w="9525">
            <a:noFill/>
            <a:miter lim="800000"/>
            <a:headEnd/>
            <a:tailEnd/>
          </a:ln>
        </p:spPr>
      </p:pic>
      <p:pic>
        <p:nvPicPr>
          <p:cNvPr id="2051" name="Picture 3"/>
          <p:cNvPicPr>
            <a:picLocks noChangeAspect="1" noChangeArrowheads="1"/>
          </p:cNvPicPr>
          <p:nvPr/>
        </p:nvPicPr>
        <p:blipFill>
          <a:blip r:embed="rId4"/>
          <a:srcRect l="15993" t="25847" r="13580" b="41769"/>
          <a:stretch>
            <a:fillRect/>
          </a:stretch>
        </p:blipFill>
        <p:spPr bwMode="auto">
          <a:xfrm>
            <a:off x="586722" y="3429000"/>
            <a:ext cx="794767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0" name="Title 1"/>
          <p:cNvSpPr>
            <a:spLocks noGrp="1"/>
          </p:cNvSpPr>
          <p:nvPr>
            <p:ph type="ctrTitle"/>
          </p:nvPr>
        </p:nvSpPr>
        <p:spPr>
          <a:xfrm>
            <a:off x="449263" y="833438"/>
            <a:ext cx="8550275" cy="4729162"/>
          </a:xfrm>
        </p:spPr>
        <p:txBody>
          <a:bodyPr/>
          <a:lstStyle/>
          <a:p>
            <a:r>
              <a:rPr lang="ru-RU" sz="1600" smtClean="0">
                <a:solidFill>
                  <a:schemeClr val="tx1"/>
                </a:solidFill>
              </a:rPr>
              <a:t>К участию в конкурсе допускаются начинающие фермеры, соответствующие одновременно следующим требованиям:</a:t>
            </a:r>
            <a:br>
              <a:rPr lang="ru-RU" sz="1600" smtClean="0">
                <a:solidFill>
                  <a:schemeClr val="tx1"/>
                </a:solidFill>
              </a:rPr>
            </a:br>
            <a:r>
              <a:rPr lang="ru-RU" sz="1600" smtClean="0">
                <a:solidFill>
                  <a:schemeClr val="tx1"/>
                </a:solidFill>
              </a:rPr>
              <a:t>1) являющиеся гражданами Российской Федерации;</a:t>
            </a:r>
            <a:br>
              <a:rPr lang="ru-RU" sz="1600" smtClean="0">
                <a:solidFill>
                  <a:schemeClr val="tx1"/>
                </a:solidFill>
              </a:rPr>
            </a:br>
            <a:r>
              <a:rPr lang="ru-RU" sz="1600" smtClean="0">
                <a:solidFill>
                  <a:schemeClr val="tx1"/>
                </a:solidFill>
              </a:rPr>
              <a:t>2) являющиеся главой крестьянского (фермерского) хозяйства, зарегистрированного на сельской территории Смоленской области, продолжительность деятельности которого не превышает 24 месяцев со дня его регистрации и которое соответствует критериям микропредприятия в соответствии с Федеральным законом «О развитии малого и среднего предпринимательства в Российской Федерации». Под сельскими территориями понимаются сельские поселения или сельские поселения и межселенные территории, объединенные общей территорией в границах муниципального района;</a:t>
            </a:r>
            <a:br>
              <a:rPr lang="ru-RU" sz="1600" smtClean="0">
                <a:solidFill>
                  <a:schemeClr val="tx1"/>
                </a:solidFill>
              </a:rPr>
            </a:br>
            <a:r>
              <a:rPr lang="ru-RU" sz="1600" smtClean="0">
                <a:solidFill>
                  <a:schemeClr val="tx1"/>
                </a:solidFill>
              </a:rPr>
              <a:t>3) зарегистрированные и осуществляющие производственную деятельность в границах муниципального района Смоленской области по месту регистрации крестьянского (фермерского) хозяйства, которое является единственным местом трудоустройства начинающего фермера;</a:t>
            </a:r>
            <a:br>
              <a:rPr lang="ru-RU" sz="1600" smtClean="0">
                <a:solidFill>
                  <a:schemeClr val="tx1"/>
                </a:solidFill>
              </a:rPr>
            </a:br>
            <a:r>
              <a:rPr lang="ru-RU" sz="1600" smtClean="0">
                <a:solidFill>
                  <a:schemeClr val="tx1"/>
                </a:solidFill>
              </a:rPr>
              <a:t>4) не осуществляющие предпринимательскую деятельность в течение последних трех лет в качестве индивидуального предпринимателя и (или) не являющиеся учредителем (участником) коммерческой организации, за исключением крестьянского (фермерского) хозяйства (далее также – хозяйство), главой которого начинающий фермер является на момент подачи заявки на участие в конкурсе;</a:t>
            </a:r>
          </a:p>
        </p:txBody>
      </p:sp>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11</a:t>
            </a:r>
            <a:endParaRPr lang="ru-RU" dirty="0">
              <a:cs typeface="Times New Roman" pitchFamily="18" charset="0"/>
            </a:endParaRPr>
          </a:p>
        </p:txBody>
      </p:sp>
      <p:sp>
        <p:nvSpPr>
          <p:cNvPr id="5" name="Заголовок 6"/>
          <p:cNvSpPr txBox="1">
            <a:spLocks/>
          </p:cNvSpPr>
          <p:nvPr/>
        </p:nvSpPr>
        <p:spPr>
          <a:xfrm>
            <a:off x="0" y="92075"/>
            <a:ext cx="7620000" cy="400110"/>
          </a:xfrm>
          <a:prstGeom prst="rect">
            <a:avLst/>
          </a:prstGeom>
          <a:solidFill>
            <a:srgbClr val="7AFEF1"/>
          </a:solidFill>
          <a:effectLst/>
        </p:spPr>
        <p:txBody>
          <a:bodyPr anchor="ctr">
            <a:spAutoFit/>
          </a:bodyPr>
          <a:lstStyle/>
          <a:p>
            <a:pPr algn="ctr"/>
            <a:r>
              <a:rPr lang="ru-RU" sz="2000" b="1">
                <a:latin typeface="Times New Roman" pitchFamily="18" charset="0"/>
              </a:rPr>
              <a:t>Требования к начинающим фермерам для участия в конкурсе</a:t>
            </a:r>
            <a:endParaRPr lang="ru-RU" sz="20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79" name="Title 1"/>
          <p:cNvSpPr>
            <a:spLocks noGrp="1"/>
          </p:cNvSpPr>
          <p:nvPr>
            <p:ph type="ctrTitle" idx="4294967295"/>
          </p:nvPr>
        </p:nvSpPr>
        <p:spPr>
          <a:xfrm>
            <a:off x="304800" y="533400"/>
            <a:ext cx="8551863" cy="5334000"/>
          </a:xfrm>
        </p:spPr>
        <p:txBody>
          <a:bodyPr/>
          <a:lstStyle/>
          <a:p>
            <a:pPr algn="l"/>
            <a:r>
              <a:rPr lang="ru-RU" sz="1600" smtClean="0"/>
              <a:t>5) ранее не являвшиеся получателем гранта на создание и развитие крестьянского (фермерского) хозяйства, гранта на развитие семейных животноводческих ферм, выплаты на содействие самозанятости безработных граждан, полученной до регистрации хозяйства, главой которого является начинающий фермер, а также средств финансовой поддержки, субсидий или грантов на организацию начального этапа предпринимательской деятельности, полученных до регистрации хозяйства, главой которого является начинающий фермер;</a:t>
            </a:r>
            <a:br>
              <a:rPr lang="ru-RU" sz="1600" smtClean="0"/>
            </a:br>
            <a:r>
              <a:rPr lang="ru-RU" sz="1600" smtClean="0"/>
              <a:t>6) имеющие в собственности или долгосрочной аренде земельный участок, на котором будет осуществлено ведение хозяйственной деятельности крестьянского (фермерского) хозяйства;</a:t>
            </a:r>
            <a:br>
              <a:rPr lang="ru-RU" sz="1600" smtClean="0"/>
            </a:br>
            <a:r>
              <a:rPr lang="ru-RU" sz="1600" smtClean="0"/>
              <a:t>7) имеющие среднее специальное или высшее сельскохозяйственное образование, или получившие дополнительное профессиональное образование по сельскохозяйственной специальности, или имеющие трудовой стаж в сельском хозяйстве не менее трех лет, или осуществляющие ведение или совместное ведение личного подсобного хозяйства в течение не менее трех лет;</a:t>
            </a:r>
            <a:br>
              <a:rPr lang="ru-RU" sz="1600" smtClean="0"/>
            </a:br>
            <a:r>
              <a:rPr lang="ru-RU" sz="1600" smtClean="0"/>
              <a:t>8) не имеющие недоимки по уплате налогов, сборов и иных обязательных платежей в бюджетную систему Российской Федерации по месту нахождения крестьянского (фермерского) хозяйства (месту нахождения его обособленных подразделений, месту нахождения принадлежащих ему недвижимого имущества и транспортных средств) на территории Смоленской области (за исключением случаев реструктуризации задолженности, предоставления инвестиционного налогового кредита, отсрочки или рассрочки по уплате налога, сумм налога, приостановленных к взысканию);</a:t>
            </a:r>
          </a:p>
        </p:txBody>
      </p:sp>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12</a:t>
            </a:r>
            <a:endParaRPr lang="ru-RU" dirty="0">
              <a:cs typeface="Times New Roman" pitchFamily="18" charset="0"/>
            </a:endParaRPr>
          </a:p>
        </p:txBody>
      </p:sp>
      <p:sp>
        <p:nvSpPr>
          <p:cNvPr id="5" name="Заголовок 6"/>
          <p:cNvSpPr txBox="1">
            <a:spLocks/>
          </p:cNvSpPr>
          <p:nvPr/>
        </p:nvSpPr>
        <p:spPr>
          <a:xfrm>
            <a:off x="0" y="92075"/>
            <a:ext cx="7620000" cy="400110"/>
          </a:xfrm>
          <a:prstGeom prst="rect">
            <a:avLst/>
          </a:prstGeom>
          <a:solidFill>
            <a:srgbClr val="7AFEF1"/>
          </a:solidFill>
          <a:effectLst/>
        </p:spPr>
        <p:txBody>
          <a:bodyPr anchor="ctr">
            <a:spAutoFit/>
          </a:bodyPr>
          <a:lstStyle/>
          <a:p>
            <a:pPr algn="ctr"/>
            <a:r>
              <a:rPr lang="ru-RU" sz="2000" b="1">
                <a:latin typeface="Times New Roman" pitchFamily="18" charset="0"/>
              </a:rPr>
              <a:t>Требования к начинающим фермерам для участия в конкурсе</a:t>
            </a:r>
            <a:endParaRPr lang="ru-RU" sz="20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3" name="Title 1"/>
          <p:cNvSpPr>
            <a:spLocks noGrp="1"/>
          </p:cNvSpPr>
          <p:nvPr>
            <p:ph type="ctrTitle" idx="4294967295"/>
          </p:nvPr>
        </p:nvSpPr>
        <p:spPr>
          <a:xfrm>
            <a:off x="304800" y="833438"/>
            <a:ext cx="8551863" cy="5033962"/>
          </a:xfrm>
        </p:spPr>
        <p:txBody>
          <a:bodyPr/>
          <a:lstStyle/>
          <a:p>
            <a:pPr algn="l"/>
            <a:r>
              <a:rPr lang="ru-RU" sz="1800" smtClean="0"/>
              <a:t>9) имеющие бизнес-план по созданию и развитию крестьянского (фермерского) хозяйства, увеличению объема реализуемой сельскохозяйственной продукции по одному из направлений деятельности (отрасли) (производство и реализация молока (молочное скотоводство, козоводство), производство картофеля, производство овощей открытого грунта), обоснование статей расходов со сроком окупаемости не более 5 лет;</a:t>
            </a:r>
            <a:br>
              <a:rPr lang="ru-RU" sz="1800" smtClean="0"/>
            </a:br>
            <a:r>
              <a:rPr lang="ru-RU" sz="1800" smtClean="0"/>
              <a:t>10) имеющие план расходов с указанием наименований приобретаемого имущества, выполняемых работ, оказываемых услуг, их количества, цены, источников финансирования (средства гранта, собственные и заемные средства);</a:t>
            </a:r>
            <a:br>
              <a:rPr lang="ru-RU" sz="1800" smtClean="0"/>
            </a:br>
            <a:r>
              <a:rPr lang="ru-RU" sz="1800" smtClean="0"/>
              <a:t>11) согласные на передачу и обработку их персональных данных в соответствии с законодательством Российской Федерации;</a:t>
            </a:r>
            <a:br>
              <a:rPr lang="ru-RU" sz="1800" smtClean="0"/>
            </a:br>
            <a:r>
              <a:rPr lang="ru-RU" sz="1600" smtClean="0"/>
              <a:t>12) обязующиеся:</a:t>
            </a:r>
            <a:br>
              <a:rPr lang="ru-RU" sz="1600" smtClean="0"/>
            </a:br>
            <a:r>
              <a:rPr lang="ru-RU" sz="1600" smtClean="0"/>
              <a:t>- оплачивать не менее 30 процентов стоимости приобретений, указанных </a:t>
            </a:r>
            <a:br>
              <a:rPr lang="ru-RU" sz="1600" smtClean="0"/>
            </a:br>
            <a:r>
              <a:rPr lang="ru-RU" sz="1600" smtClean="0"/>
              <a:t>в плане расходов, за счет собственных и (или) заемных средств, в том числе непосредственно за счет собственных средств не менее 10 процентов;</a:t>
            </a:r>
            <a:br>
              <a:rPr lang="ru-RU" sz="1600" smtClean="0"/>
            </a:br>
            <a:r>
              <a:rPr lang="ru-RU" sz="1600" smtClean="0"/>
              <a:t>- осуществлять деятельность не менее 5 лет после получения гранта;</a:t>
            </a:r>
            <a:br>
              <a:rPr lang="ru-RU" sz="1600" smtClean="0"/>
            </a:br>
            <a:r>
              <a:rPr lang="ru-RU" sz="1600" smtClean="0"/>
              <a:t>- использовать грант в течение 18 месяцев со дня поступления средств на счет начинающего фермера и использовать имущество, закупаемое за счет гранта, исключительно на развитие крестьянского (фермерского) хозяйства;</a:t>
            </a:r>
            <a:br>
              <a:rPr lang="ru-RU" sz="1600" smtClean="0"/>
            </a:br>
            <a:endParaRPr lang="ru-RU" sz="1600" smtClean="0"/>
          </a:p>
        </p:txBody>
      </p:sp>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13</a:t>
            </a:r>
            <a:endParaRPr lang="ru-RU" dirty="0">
              <a:cs typeface="Times New Roman" pitchFamily="18" charset="0"/>
            </a:endParaRPr>
          </a:p>
        </p:txBody>
      </p:sp>
      <p:sp>
        <p:nvSpPr>
          <p:cNvPr id="5" name="Заголовок 6"/>
          <p:cNvSpPr txBox="1">
            <a:spLocks/>
          </p:cNvSpPr>
          <p:nvPr/>
        </p:nvSpPr>
        <p:spPr>
          <a:xfrm>
            <a:off x="0" y="92075"/>
            <a:ext cx="7620000" cy="400110"/>
          </a:xfrm>
          <a:prstGeom prst="rect">
            <a:avLst/>
          </a:prstGeom>
          <a:solidFill>
            <a:srgbClr val="7AFEF1"/>
          </a:solidFill>
          <a:effectLst/>
        </p:spPr>
        <p:txBody>
          <a:bodyPr anchor="ctr">
            <a:spAutoFit/>
          </a:bodyPr>
          <a:lstStyle/>
          <a:p>
            <a:pPr algn="ctr"/>
            <a:r>
              <a:rPr lang="ru-RU" sz="2000" b="1">
                <a:latin typeface="Times New Roman" pitchFamily="18" charset="0"/>
              </a:rPr>
              <a:t>Требования к начинающим фермерам для участия в конкурсе</a:t>
            </a:r>
            <a:endParaRPr lang="ru-RU" sz="20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7" name="Title 1"/>
          <p:cNvSpPr>
            <a:spLocks noGrp="1"/>
          </p:cNvSpPr>
          <p:nvPr>
            <p:ph type="ctrTitle" idx="4294967295"/>
          </p:nvPr>
        </p:nvSpPr>
        <p:spPr>
          <a:xfrm>
            <a:off x="304800" y="533400"/>
            <a:ext cx="8551863" cy="5334000"/>
          </a:xfrm>
        </p:spPr>
        <p:txBody>
          <a:bodyPr/>
          <a:lstStyle/>
          <a:p>
            <a:pPr algn="l"/>
            <a:r>
              <a:rPr lang="ru-RU" sz="1600" smtClean="0"/>
              <a:t>обязующиеся:</a:t>
            </a:r>
            <a:br>
              <a:rPr lang="ru-RU" sz="1600" smtClean="0"/>
            </a:br>
            <a:r>
              <a:rPr lang="ru-RU" sz="1600" smtClean="0"/>
              <a:t>- обеспечить прирост объема сельскохозяйственной продукции, произведенной крестьянским (фермерским) хозяйством, на уровне не менее 10 процентов к предыдущему году;</a:t>
            </a:r>
            <a:br>
              <a:rPr lang="ru-RU" sz="1600" smtClean="0"/>
            </a:br>
            <a:r>
              <a:rPr lang="ru-RU" sz="1600" smtClean="0"/>
              <a:t>- сохранить полученный прирост объема сельскохозяйственной продукции, произведенной крестьянским (фермерским) хозяйством, в течение не менее 5 лет после получения гранта;</a:t>
            </a:r>
            <a:br>
              <a:rPr lang="ru-RU" sz="1600" smtClean="0"/>
            </a:br>
            <a:r>
              <a:rPr lang="ru-RU" sz="1600" smtClean="0"/>
              <a:t>- создать новые постоянные рабочие места (исключая главу хозяйства) </a:t>
            </a:r>
            <a:br>
              <a:rPr lang="ru-RU" sz="1600" smtClean="0"/>
            </a:br>
            <a:r>
              <a:rPr lang="ru-RU" sz="1600" smtClean="0"/>
              <a:t>в течение 18 месяцев с момента поступления средств на расчетный счет начинающего фермера на каждый 1 млн. рублей гранта, но не менее 1 нового постоянного рабочего места в году получения гранта и не менее 1 нового постоянного рабочего места на  один грант;</a:t>
            </a:r>
            <a:br>
              <a:rPr lang="ru-RU" sz="1600" smtClean="0"/>
            </a:br>
            <a:r>
              <a:rPr lang="ru-RU" sz="1600" smtClean="0"/>
              <a:t>- сохранить созданные новые постоянные рабочие места в течение не менее 5 лет после получения гранта;</a:t>
            </a:r>
            <a:br>
              <a:rPr lang="ru-RU" sz="1600" smtClean="0"/>
            </a:br>
            <a:r>
              <a:rPr lang="ru-RU" sz="1600" smtClean="0"/>
              <a:t>- в случае болезни, призыва в Вооруженные Силы Российской Федерации по согласованию с Комиссией по проведению конкурсного отбора сельскохозяйственных потребительских кооперативов для развития материально-технической базы, крестьянских (фермерских) хозяйств в целях оказания поддержки начинающим фермерам и крестьянским (фермерским) хозяйствам, включая индивидуальных предпринимателей, реализующим проекты по развитию семейных животноводческих ферм передать руководство крестьянским (фермерским) хозяйством и исполнение обязательств по полученному гранту в доверительное управление своему родственнику без права продажи имущества, приобретенного за счет гранта.</a:t>
            </a:r>
          </a:p>
        </p:txBody>
      </p:sp>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14</a:t>
            </a:r>
            <a:endParaRPr lang="ru-RU" dirty="0">
              <a:cs typeface="Times New Roman" pitchFamily="18" charset="0"/>
            </a:endParaRPr>
          </a:p>
        </p:txBody>
      </p:sp>
      <p:sp>
        <p:nvSpPr>
          <p:cNvPr id="5" name="Заголовок 6"/>
          <p:cNvSpPr txBox="1">
            <a:spLocks/>
          </p:cNvSpPr>
          <p:nvPr/>
        </p:nvSpPr>
        <p:spPr>
          <a:xfrm>
            <a:off x="0" y="92075"/>
            <a:ext cx="7620000" cy="400110"/>
          </a:xfrm>
          <a:prstGeom prst="rect">
            <a:avLst/>
          </a:prstGeom>
          <a:solidFill>
            <a:srgbClr val="7AFEF1"/>
          </a:solidFill>
          <a:effectLst/>
        </p:spPr>
        <p:txBody>
          <a:bodyPr anchor="ctr">
            <a:spAutoFit/>
          </a:bodyPr>
          <a:lstStyle/>
          <a:p>
            <a:pPr algn="ctr"/>
            <a:r>
              <a:rPr lang="ru-RU" sz="2000" b="1">
                <a:latin typeface="Times New Roman" pitchFamily="18" charset="0"/>
              </a:rPr>
              <a:t>Требования к начинающим фермерам для участия в конкурсе</a:t>
            </a:r>
            <a:endParaRPr lang="ru-RU" sz="20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2" name="Title 1"/>
          <p:cNvSpPr>
            <a:spLocks noGrp="1"/>
          </p:cNvSpPr>
          <p:nvPr>
            <p:ph type="ctrTitle"/>
          </p:nvPr>
        </p:nvSpPr>
        <p:spPr>
          <a:xfrm>
            <a:off x="304800" y="533400"/>
            <a:ext cx="8551863" cy="5181600"/>
          </a:xfrm>
        </p:spPr>
        <p:txBody>
          <a:bodyPr/>
          <a:lstStyle/>
          <a:p>
            <a:r>
              <a:rPr lang="ru-RU" sz="1600" smtClean="0">
                <a:solidFill>
                  <a:schemeClr val="tx1"/>
                </a:solidFill>
              </a:rPr>
              <a:t>Заявка на участие в конкурсе, содержащая опись документов, с приложением:</a:t>
            </a:r>
            <a:br>
              <a:rPr lang="ru-RU" sz="1600" smtClean="0">
                <a:solidFill>
                  <a:schemeClr val="tx1"/>
                </a:solidFill>
              </a:rPr>
            </a:br>
            <a:r>
              <a:rPr lang="ru-RU" sz="1600" smtClean="0">
                <a:solidFill>
                  <a:schemeClr val="tx1"/>
                </a:solidFill>
              </a:rPr>
              <a:t>1) документа, удостоверяющего личность заявителя;</a:t>
            </a:r>
            <a:br>
              <a:rPr lang="ru-RU" sz="1600" smtClean="0">
                <a:solidFill>
                  <a:schemeClr val="tx1"/>
                </a:solidFill>
              </a:rPr>
            </a:br>
            <a:r>
              <a:rPr lang="ru-RU" sz="1600" smtClean="0">
                <a:solidFill>
                  <a:schemeClr val="tx1"/>
                </a:solidFill>
              </a:rPr>
              <a:t>2) выписки из Единого государственного реестра индивидуальных предпринимателей (представляется начинающим фермером по собственной инициативе;</a:t>
            </a:r>
            <a:br>
              <a:rPr lang="ru-RU" sz="1600" smtClean="0">
                <a:solidFill>
                  <a:schemeClr val="tx1"/>
                </a:solidFill>
              </a:rPr>
            </a:br>
            <a:r>
              <a:rPr lang="ru-RU" sz="1600" smtClean="0">
                <a:solidFill>
                  <a:schemeClr val="tx1"/>
                </a:solidFill>
              </a:rPr>
              <a:t>3) копии диплома или свидетельства (удостоверения) об образовании, или копии трудовой книжки, или выписки из похозяйственной книги;</a:t>
            </a:r>
            <a:br>
              <a:rPr lang="ru-RU" sz="1600" smtClean="0">
                <a:solidFill>
                  <a:schemeClr val="tx1"/>
                </a:solidFill>
              </a:rPr>
            </a:br>
            <a:r>
              <a:rPr lang="ru-RU" sz="1600" smtClean="0">
                <a:solidFill>
                  <a:schemeClr val="tx1"/>
                </a:solidFill>
              </a:rPr>
              <a:t>4) бизнес-плана, содержащего следующие положения:</a:t>
            </a:r>
            <a:br>
              <a:rPr lang="ru-RU" sz="1600" smtClean="0">
                <a:solidFill>
                  <a:schemeClr val="tx1"/>
                </a:solidFill>
              </a:rPr>
            </a:br>
            <a:r>
              <a:rPr lang="ru-RU" sz="1600" smtClean="0">
                <a:solidFill>
                  <a:schemeClr val="tx1"/>
                </a:solidFill>
              </a:rPr>
              <a:t>- план финансово-хозяйственной деятельности крестьянского (фермерского) хозяйства на срок не менее 5 лет и с обеспечением прироста объема производства сельскохозяйственной продукции; </a:t>
            </a:r>
            <a:br>
              <a:rPr lang="ru-RU" sz="1600" smtClean="0">
                <a:solidFill>
                  <a:schemeClr val="tx1"/>
                </a:solidFill>
              </a:rPr>
            </a:br>
            <a:r>
              <a:rPr lang="ru-RU" sz="1600" smtClean="0">
                <a:solidFill>
                  <a:schemeClr val="tx1"/>
                </a:solidFill>
              </a:rPr>
              <a:t>- предложения по созданию и развитию крестьянского (фермерского) хозяйства по одному из направлений деятельности (отрасли): производство и реализация молока (молочное скотоводство, козоводство), производство картофеля, производство овощей открытого грунта – с обоснованием статей расходов со сроком окупаемости не более 5 лет;</a:t>
            </a:r>
            <a:br>
              <a:rPr lang="ru-RU" sz="1600" smtClean="0">
                <a:solidFill>
                  <a:schemeClr val="tx1"/>
                </a:solidFill>
              </a:rPr>
            </a:br>
            <a:r>
              <a:rPr lang="ru-RU" sz="1600" smtClean="0">
                <a:solidFill>
                  <a:schemeClr val="tx1"/>
                </a:solidFill>
              </a:rPr>
              <a:t>- предложение о создании новых постоянных рабочих мест (исключая главу хозяйства) </a:t>
            </a:r>
            <a:br>
              <a:rPr lang="ru-RU" sz="1600" smtClean="0">
                <a:solidFill>
                  <a:schemeClr val="tx1"/>
                </a:solidFill>
              </a:rPr>
            </a:br>
            <a:r>
              <a:rPr lang="ru-RU" sz="1600" smtClean="0">
                <a:solidFill>
                  <a:schemeClr val="tx1"/>
                </a:solidFill>
              </a:rPr>
              <a:t>в течение 18 месяцев с момента поступления средств на счет начинающего фермера на каждый 1 млн. рублей гранта, но не менее 1 нового постоянного рабочего места в году получения гранта и не менее 1 нового постоянного рабочего места на  один грант;</a:t>
            </a:r>
            <a:r>
              <a:rPr lang="ru-RU" sz="1400" smtClean="0"/>
              <a:t/>
            </a:r>
            <a:br>
              <a:rPr lang="ru-RU" sz="1400" smtClean="0"/>
            </a:br>
            <a:endParaRPr lang="ru-RU" sz="1400" smtClean="0"/>
          </a:p>
        </p:txBody>
      </p:sp>
      <p:sp>
        <p:nvSpPr>
          <p:cNvPr id="4" name="Скругленный прямоугольник 3"/>
          <p:cNvSpPr/>
          <p:nvPr/>
        </p:nvSpPr>
        <p:spPr>
          <a:xfrm>
            <a:off x="7739063" y="579438"/>
            <a:ext cx="1404937" cy="41116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15</a:t>
            </a:r>
            <a:endParaRPr lang="ru-RU" dirty="0">
              <a:cs typeface="Times New Roman" pitchFamily="18" charset="0"/>
            </a:endParaRPr>
          </a:p>
        </p:txBody>
      </p:sp>
      <p:sp>
        <p:nvSpPr>
          <p:cNvPr id="5" name="Заголовок 6"/>
          <p:cNvSpPr txBox="1">
            <a:spLocks/>
          </p:cNvSpPr>
          <p:nvPr/>
        </p:nvSpPr>
        <p:spPr>
          <a:xfrm>
            <a:off x="0" y="0"/>
            <a:ext cx="9144000" cy="523875"/>
          </a:xfrm>
          <a:prstGeom prst="rect">
            <a:avLst/>
          </a:prstGeom>
          <a:solidFill>
            <a:srgbClr val="7AFEF1"/>
          </a:solidFill>
          <a:effectLst/>
        </p:spPr>
        <p:txBody>
          <a:bodyPr anchor="ctr">
            <a:spAutoFit/>
          </a:bodyPr>
          <a:lstStyle/>
          <a:p>
            <a:pPr algn="ctr" fontAlgn="auto">
              <a:spcAft>
                <a:spcPts val="0"/>
              </a:spcAft>
              <a:defRPr/>
            </a:pPr>
            <a:r>
              <a:rPr lang="ru-RU" sz="2800" b="1" dirty="0">
                <a:latin typeface="+mj-lt"/>
                <a:ea typeface="+mj-ea"/>
                <a:cs typeface="+mj-cs"/>
              </a:rPr>
              <a:t>Перечень документов для участия в конкурсе </a:t>
            </a:r>
            <a:endParaRPr lang="ru-RU" sz="2800" b="1" dirty="0">
              <a:latin typeface="Times New Roman" pitchFamily="18" charset="0"/>
              <a:ea typeface="Open Sans Semibold" panose="020B070603080402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06" name="Title 1"/>
          <p:cNvSpPr>
            <a:spLocks noGrp="1"/>
          </p:cNvSpPr>
          <p:nvPr>
            <p:ph type="ctrTitle"/>
          </p:nvPr>
        </p:nvSpPr>
        <p:spPr>
          <a:xfrm>
            <a:off x="304800" y="533400"/>
            <a:ext cx="8551863" cy="5334000"/>
          </a:xfrm>
        </p:spPr>
        <p:txBody>
          <a:bodyPr>
            <a:normAutofit fontScale="90000"/>
          </a:bodyPr>
          <a:lstStyle/>
          <a:p>
            <a:r>
              <a:rPr lang="ru-RU" sz="1400" smtClean="0">
                <a:solidFill>
                  <a:schemeClr val="tx1"/>
                </a:solidFill>
              </a:rPr>
              <a:t/>
            </a:r>
            <a:br>
              <a:rPr lang="ru-RU" sz="1400" smtClean="0">
                <a:solidFill>
                  <a:schemeClr val="tx1"/>
                </a:solidFill>
              </a:rPr>
            </a:br>
            <a:r>
              <a:rPr lang="ru-RU" sz="1400" smtClean="0">
                <a:solidFill>
                  <a:schemeClr val="tx1"/>
                </a:solidFill>
              </a:rPr>
              <a:t/>
            </a:r>
            <a:br>
              <a:rPr lang="ru-RU" sz="1400" smtClean="0">
                <a:solidFill>
                  <a:schemeClr val="tx1"/>
                </a:solidFill>
              </a:rPr>
            </a:br>
            <a:r>
              <a:rPr lang="ru-RU" sz="1600" smtClean="0">
                <a:solidFill>
                  <a:schemeClr val="tx1"/>
                </a:solidFill>
              </a:rPr>
              <a:t>5) плана расходов начинающего фермера на создание и развитие крестьянского (фермерского) хозяйства за счет гранта с указанием наименований направлений использования гранта, источников финансирования, сроков исполнения;</a:t>
            </a:r>
            <a:br>
              <a:rPr lang="ru-RU" sz="1600" smtClean="0">
                <a:solidFill>
                  <a:schemeClr val="tx1"/>
                </a:solidFill>
              </a:rPr>
            </a:br>
            <a:r>
              <a:rPr lang="ru-RU" sz="1600" smtClean="0">
                <a:solidFill>
                  <a:schemeClr val="tx1"/>
                </a:solidFill>
              </a:rPr>
              <a:t>6) правоустанавливающих документов на земельный участок, принадлежащий начинающему фермеру, либо договоров долгосрочной аренды земельного участка, на котором будет осуществлено развитие крестьянского (фермерского) хозяйства согласно целям предоставления гранта;</a:t>
            </a:r>
            <a:br>
              <a:rPr lang="ru-RU" sz="1600" smtClean="0">
                <a:solidFill>
                  <a:schemeClr val="tx1"/>
                </a:solidFill>
              </a:rPr>
            </a:br>
            <a:r>
              <a:rPr lang="ru-RU" sz="1600" smtClean="0">
                <a:solidFill>
                  <a:schemeClr val="tx1"/>
                </a:solidFill>
              </a:rPr>
              <a:t>7) информации налогового органа, подтверждающей отсутствие у начинающего фермера недоимки по уплате налогов, сборов и иных обязательных платежей в бюджетную систему Российской Федерации, выданной по состоянию не ранее 30 календарных дней до даты подачи заявки на участие в конкурсе;</a:t>
            </a:r>
            <a:br>
              <a:rPr lang="ru-RU" sz="1600" smtClean="0">
                <a:solidFill>
                  <a:schemeClr val="tx1"/>
                </a:solidFill>
              </a:rPr>
            </a:br>
            <a:r>
              <a:rPr lang="ru-RU" sz="1600" smtClean="0">
                <a:solidFill>
                  <a:schemeClr val="tx1"/>
                </a:solidFill>
              </a:rPr>
              <a:t>8) информации Фонда социального страхования Российской Федерации об отсутствии (о наличии) у начинающего фермера задолженности (недоимки) по уплате страховых взносов, уплачиваемых в Фонд социального страхования Российской Федерации, за последний отчетный период, по которому истек установленный федеральным законодательством срок представления отчетности, или информации о том, что индивидуальный предприниматель не зарегистрирован в качестве страхователя. Указанная информация представляется начинающим фермером по собственной инициативе;</a:t>
            </a:r>
            <a:br>
              <a:rPr lang="ru-RU" sz="1600" smtClean="0">
                <a:solidFill>
                  <a:schemeClr val="tx1"/>
                </a:solidFill>
              </a:rPr>
            </a:br>
            <a:r>
              <a:rPr lang="ru-RU" sz="1600" smtClean="0">
                <a:solidFill>
                  <a:schemeClr val="tx1"/>
                </a:solidFill>
              </a:rPr>
              <a:t>9) справки о численности членов крестьянского (фермерского) хозяйства </a:t>
            </a:r>
            <a:br>
              <a:rPr lang="ru-RU" sz="1600" smtClean="0">
                <a:solidFill>
                  <a:schemeClr val="tx1"/>
                </a:solidFill>
              </a:rPr>
            </a:br>
            <a:r>
              <a:rPr lang="ru-RU" sz="1600" smtClean="0">
                <a:solidFill>
                  <a:schemeClr val="tx1"/>
                </a:solidFill>
              </a:rPr>
              <a:t>и работников, с которыми заключены трудовые договоры (контракты), на дату подачи заявки на участие в конкурсе по форме, утвержденной приказом начальника Департамента.</a:t>
            </a:r>
            <a:r>
              <a:rPr lang="ru-RU" sz="1400" smtClean="0">
                <a:solidFill>
                  <a:schemeClr val="tx1"/>
                </a:solidFill>
              </a:rPr>
              <a:t/>
            </a:r>
            <a:br>
              <a:rPr lang="ru-RU" sz="1400" smtClean="0">
                <a:solidFill>
                  <a:schemeClr val="tx1"/>
                </a:solidFill>
              </a:rPr>
            </a:br>
            <a:endParaRPr lang="ru-RU" sz="1400" smtClean="0">
              <a:solidFill>
                <a:schemeClr val="tx1"/>
              </a:solidFill>
            </a:endParaRPr>
          </a:p>
        </p:txBody>
      </p:sp>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16</a:t>
            </a:r>
            <a:endParaRPr lang="ru-RU" dirty="0">
              <a:cs typeface="Times New Roman" pitchFamily="18" charset="0"/>
            </a:endParaRPr>
          </a:p>
        </p:txBody>
      </p:sp>
      <p:sp>
        <p:nvSpPr>
          <p:cNvPr id="5" name="Заголовок 6"/>
          <p:cNvSpPr txBox="1">
            <a:spLocks/>
          </p:cNvSpPr>
          <p:nvPr/>
        </p:nvSpPr>
        <p:spPr>
          <a:xfrm>
            <a:off x="0" y="0"/>
            <a:ext cx="7620000" cy="523875"/>
          </a:xfrm>
          <a:prstGeom prst="rect">
            <a:avLst/>
          </a:prstGeom>
          <a:solidFill>
            <a:srgbClr val="7AFEF1"/>
          </a:solidFill>
          <a:effectLst/>
        </p:spPr>
        <p:txBody>
          <a:bodyPr anchor="ctr">
            <a:spAutoFit/>
          </a:bodyPr>
          <a:lstStyle/>
          <a:p>
            <a:pPr algn="ctr" fontAlgn="auto">
              <a:spcAft>
                <a:spcPts val="0"/>
              </a:spcAft>
              <a:defRPr/>
            </a:pPr>
            <a:r>
              <a:rPr lang="ru-RU" sz="2800" b="1" dirty="0">
                <a:latin typeface="+mj-lt"/>
                <a:ea typeface="+mj-ea"/>
                <a:cs typeface="+mj-cs"/>
              </a:rPr>
              <a:t>Перечень документов для участия в конкурсе </a:t>
            </a:r>
            <a:endParaRPr lang="ru-RU" sz="2800" b="1" dirty="0">
              <a:latin typeface="Times New Roman" pitchFamily="18" charset="0"/>
              <a:ea typeface="Open Sans Semibold" panose="020B070603080402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4" name="Title 1"/>
          <p:cNvSpPr>
            <a:spLocks noGrp="1"/>
          </p:cNvSpPr>
          <p:nvPr>
            <p:ph type="ctrTitle"/>
          </p:nvPr>
        </p:nvSpPr>
        <p:spPr>
          <a:xfrm>
            <a:off x="304800" y="1447800"/>
            <a:ext cx="8551863" cy="4267200"/>
          </a:xfrm>
        </p:spPr>
        <p:txBody>
          <a:bodyPr>
            <a:normAutofit fontScale="90000"/>
          </a:bodyPr>
          <a:lstStyle/>
          <a:p>
            <a:pPr algn="ctr"/>
            <a:r>
              <a:rPr lang="ru-RU" sz="5300" dirty="0" smtClean="0"/>
              <a:t>Гранты </a:t>
            </a:r>
            <a:br>
              <a:rPr lang="ru-RU" sz="5300" dirty="0" smtClean="0"/>
            </a:br>
            <a:r>
              <a:rPr lang="ru-RU" sz="5300" dirty="0" smtClean="0"/>
              <a:t>на развитие семейных животноводческих ферм </a:t>
            </a:r>
            <a:br>
              <a:rPr lang="ru-RU" sz="5300" dirty="0" smtClean="0"/>
            </a:br>
            <a:r>
              <a:rPr lang="ru-RU" sz="5300" dirty="0" smtClean="0"/>
              <a:t>на базе крестьянских (фермерских) хозяйств, включая индивидуальных предпринимателей</a:t>
            </a:r>
            <a:r>
              <a:rPr lang="ru-RU" sz="4800" dirty="0" smtClean="0"/>
              <a:t/>
            </a:r>
            <a:br>
              <a:rPr lang="ru-RU" sz="4800" dirty="0" smtClean="0"/>
            </a:br>
            <a:endParaRPr lang="ru-RU" sz="5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5" name="Title 1"/>
          <p:cNvSpPr>
            <a:spLocks noGrp="1"/>
          </p:cNvSpPr>
          <p:nvPr>
            <p:ph type="ctrTitle" idx="4294967295"/>
          </p:nvPr>
        </p:nvSpPr>
        <p:spPr>
          <a:xfrm>
            <a:off x="304800" y="685800"/>
            <a:ext cx="8550275" cy="3200400"/>
          </a:xfrm>
        </p:spPr>
        <p:txBody>
          <a:bodyPr/>
          <a:lstStyle/>
          <a:p>
            <a:pPr algn="l"/>
            <a:r>
              <a:rPr lang="ru-RU" sz="1400" dirty="0" smtClean="0"/>
              <a:t>       Гранты </a:t>
            </a:r>
            <a:r>
              <a:rPr lang="ru-RU" sz="1400" b="1" dirty="0" smtClean="0"/>
              <a:t>предоставляются </a:t>
            </a:r>
            <a:r>
              <a:rPr lang="ru-RU" sz="1400" dirty="0" smtClean="0"/>
              <a:t>на конкурсной основе крестьянским (фермерским) хозяйствам и индивидуальным предпринимателям – главам крестьянских (фермерских) хозяйств (далее – крестьянские (фермерские) хозяйства), осуществляющим или планирующим осуществлять деятельность по производству и реализации молока (молочное скотоводство, козоводство).</a:t>
            </a:r>
            <a:br>
              <a:rPr lang="ru-RU" sz="1400" dirty="0" smtClean="0"/>
            </a:br>
            <a:r>
              <a:rPr lang="ru-RU" sz="1400" dirty="0" smtClean="0"/>
              <a:t>       Под </a:t>
            </a:r>
            <a:r>
              <a:rPr lang="ru-RU" sz="1400" b="1" dirty="0" smtClean="0"/>
              <a:t>семейной животноводческой фермой </a:t>
            </a:r>
            <a:r>
              <a:rPr lang="ru-RU" sz="1400" dirty="0" smtClean="0"/>
              <a:t>понимается крестьянское (фермерское) хозяйство, зарегистрированное на сельской территории Смоленской области, основанное на личном участии главы и членов крестьянского (фермерского) хозяйства, состоящих в родстве (не менее двух членов, включая главу) и совместно осуществляющих деятельность по разведению и содержанию сельскохозяйственных животных и птицы, продолжительность деятельности которого превышает 36 месяцев с даты регистрации.</a:t>
            </a:r>
            <a:br>
              <a:rPr lang="ru-RU" sz="1400" dirty="0" smtClean="0"/>
            </a:br>
            <a:r>
              <a:rPr lang="ru-RU" sz="1400" dirty="0" smtClean="0"/>
              <a:t>       Грант должен быть использован в срок </a:t>
            </a:r>
            <a:r>
              <a:rPr lang="ru-RU" sz="1400" b="1" dirty="0" smtClean="0"/>
              <a:t>не более 24 месяцев </a:t>
            </a:r>
            <a:r>
              <a:rPr lang="ru-RU" sz="1400" dirty="0" smtClean="0"/>
              <a:t>с момента поступления средств на счет победителя конкурса, имущество, закупаемое за счет гранта, должно быть использовано исключительно на развитие и деятельность семейной животноводческой фермы. </a:t>
            </a:r>
            <a:br>
              <a:rPr lang="ru-RU" sz="1400" dirty="0" smtClean="0"/>
            </a:br>
            <a:r>
              <a:rPr lang="ru-RU" sz="1400" dirty="0" smtClean="0"/>
              <a:t>       </a:t>
            </a:r>
            <a:r>
              <a:rPr lang="ru-RU" sz="1400" b="1" dirty="0" smtClean="0"/>
              <a:t>Максимальный размер гранта </a:t>
            </a:r>
            <a:r>
              <a:rPr lang="ru-RU" sz="1400" dirty="0" smtClean="0"/>
              <a:t>не может превышать  5 млн. рублей, но не более 50 процентов затрат на цели, с учетом собственных средств крестьянского (фермерского) хозяйства.</a:t>
            </a:r>
          </a:p>
        </p:txBody>
      </p:sp>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18</a:t>
            </a:r>
            <a:endParaRPr lang="ru-RU" dirty="0">
              <a:cs typeface="Times New Roman" pitchFamily="18" charset="0"/>
            </a:endParaRPr>
          </a:p>
        </p:txBody>
      </p:sp>
      <p:sp>
        <p:nvSpPr>
          <p:cNvPr id="5" name="Заголовок 6"/>
          <p:cNvSpPr txBox="1">
            <a:spLocks/>
          </p:cNvSpPr>
          <p:nvPr/>
        </p:nvSpPr>
        <p:spPr>
          <a:xfrm>
            <a:off x="0" y="77788"/>
            <a:ext cx="7620000" cy="523220"/>
          </a:xfrm>
          <a:prstGeom prst="rect">
            <a:avLst/>
          </a:prstGeom>
          <a:solidFill>
            <a:srgbClr val="7AFEF1"/>
          </a:solidFill>
          <a:effectLst/>
        </p:spPr>
        <p:txBody>
          <a:bodyPr anchor="ctr">
            <a:spAutoFit/>
          </a:bodyPr>
          <a:lstStyle/>
          <a:p>
            <a:pPr algn="ctr"/>
            <a:r>
              <a:rPr lang="ru-RU" sz="2800" b="1" dirty="0">
                <a:latin typeface="+mn-lt"/>
              </a:rPr>
              <a:t>Порядок предоставления грантов</a:t>
            </a:r>
            <a:r>
              <a:rPr lang="ru-RU" sz="2800" dirty="0">
                <a:latin typeface="+mn-lt"/>
              </a:rPr>
              <a:t> </a:t>
            </a:r>
          </a:p>
        </p:txBody>
      </p:sp>
      <p:pic>
        <p:nvPicPr>
          <p:cNvPr id="6" name="Picture 2"/>
          <p:cNvPicPr>
            <a:picLocks noChangeAspect="1" noChangeArrowheads="1"/>
          </p:cNvPicPr>
          <p:nvPr/>
        </p:nvPicPr>
        <p:blipFill>
          <a:blip r:embed="rId3"/>
          <a:srcRect l="18639" t="27068" r="17030" b="48439"/>
          <a:stretch>
            <a:fillRect/>
          </a:stretch>
        </p:blipFill>
        <p:spPr bwMode="auto">
          <a:xfrm>
            <a:off x="304801" y="3807112"/>
            <a:ext cx="8686799" cy="2060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0" name="Title 1"/>
          <p:cNvSpPr>
            <a:spLocks noGrp="1"/>
          </p:cNvSpPr>
          <p:nvPr>
            <p:ph type="ctrTitle"/>
          </p:nvPr>
        </p:nvSpPr>
        <p:spPr>
          <a:xfrm>
            <a:off x="304800" y="833438"/>
            <a:ext cx="8694739" cy="5033962"/>
          </a:xfrm>
        </p:spPr>
        <p:txBody>
          <a:bodyPr>
            <a:noAutofit/>
          </a:bodyPr>
          <a:lstStyle/>
          <a:p>
            <a:r>
              <a:rPr lang="ru-RU" sz="1500" dirty="0" smtClean="0">
                <a:solidFill>
                  <a:schemeClr val="tx1"/>
                </a:solidFill>
              </a:rPr>
              <a:t>К участию в конкурсе допускаются к(</a:t>
            </a:r>
            <a:r>
              <a:rPr lang="ru-RU" sz="1500" dirty="0" err="1" smtClean="0">
                <a:solidFill>
                  <a:schemeClr val="tx1"/>
                </a:solidFill>
              </a:rPr>
              <a:t>ф</a:t>
            </a:r>
            <a:r>
              <a:rPr lang="ru-RU" sz="1500" dirty="0" smtClean="0">
                <a:solidFill>
                  <a:schemeClr val="tx1"/>
                </a:solidFill>
              </a:rPr>
              <a:t>)</a:t>
            </a:r>
            <a:r>
              <a:rPr lang="ru-RU" sz="1500" dirty="0" err="1" smtClean="0">
                <a:solidFill>
                  <a:schemeClr val="tx1"/>
                </a:solidFill>
              </a:rPr>
              <a:t>х</a:t>
            </a:r>
            <a:r>
              <a:rPr lang="ru-RU" sz="1500" dirty="0" smtClean="0">
                <a:solidFill>
                  <a:schemeClr val="tx1"/>
                </a:solidFill>
              </a:rPr>
              <a:t>, включая ИП, соответствующие одновременно следующим требованиям:</a:t>
            </a:r>
            <a:br>
              <a:rPr lang="ru-RU" sz="1500" dirty="0" smtClean="0">
                <a:solidFill>
                  <a:schemeClr val="tx1"/>
                </a:solidFill>
              </a:rPr>
            </a:br>
            <a:r>
              <a:rPr lang="ru-RU" sz="1500" dirty="0" smtClean="0">
                <a:solidFill>
                  <a:schemeClr val="tx1"/>
                </a:solidFill>
              </a:rPr>
              <a:t>1) главой и членами к(</a:t>
            </a:r>
            <a:r>
              <a:rPr lang="ru-RU" sz="1500" dirty="0" err="1" smtClean="0">
                <a:solidFill>
                  <a:schemeClr val="tx1"/>
                </a:solidFill>
              </a:rPr>
              <a:t>ф</a:t>
            </a:r>
            <a:r>
              <a:rPr lang="ru-RU" sz="1500" dirty="0" smtClean="0">
                <a:solidFill>
                  <a:schemeClr val="tx1"/>
                </a:solidFill>
              </a:rPr>
              <a:t>)</a:t>
            </a:r>
            <a:r>
              <a:rPr lang="ru-RU" sz="1500" dirty="0" err="1" smtClean="0">
                <a:solidFill>
                  <a:schemeClr val="tx1"/>
                </a:solidFill>
              </a:rPr>
              <a:t>х</a:t>
            </a:r>
            <a:r>
              <a:rPr lang="ru-RU" sz="1500" dirty="0" smtClean="0">
                <a:solidFill>
                  <a:schemeClr val="tx1"/>
                </a:solidFill>
              </a:rPr>
              <a:t> являются граждане Российской Федерации (не менее двух членов, включая главу), состоящие в родстве и совместно осуществляющие производственную деятельность, основанную на их личном участии, в соответствии с пунктом 1 статьи 1, пунктом 1 статьи 3 </a:t>
            </a:r>
            <a:br>
              <a:rPr lang="ru-RU" sz="1500" dirty="0" smtClean="0">
                <a:solidFill>
                  <a:schemeClr val="tx1"/>
                </a:solidFill>
              </a:rPr>
            </a:br>
            <a:r>
              <a:rPr lang="ru-RU" sz="1500" dirty="0" smtClean="0">
                <a:solidFill>
                  <a:schemeClr val="tx1"/>
                </a:solidFill>
              </a:rPr>
              <a:t>ФЗ «О крестьянском (фермерском) хозяйстве»;</a:t>
            </a:r>
            <a:br>
              <a:rPr lang="ru-RU" sz="1500" dirty="0" smtClean="0">
                <a:solidFill>
                  <a:schemeClr val="tx1"/>
                </a:solidFill>
              </a:rPr>
            </a:br>
            <a:r>
              <a:rPr lang="ru-RU" sz="1500" dirty="0" smtClean="0">
                <a:solidFill>
                  <a:schemeClr val="tx1"/>
                </a:solidFill>
              </a:rPr>
              <a:t>2) срок деятельности к(</a:t>
            </a:r>
            <a:r>
              <a:rPr lang="ru-RU" sz="1500" dirty="0" err="1" smtClean="0">
                <a:solidFill>
                  <a:schemeClr val="tx1"/>
                </a:solidFill>
              </a:rPr>
              <a:t>ф</a:t>
            </a:r>
            <a:r>
              <a:rPr lang="ru-RU" sz="1500" dirty="0" smtClean="0">
                <a:solidFill>
                  <a:schemeClr val="tx1"/>
                </a:solidFill>
              </a:rPr>
              <a:t>)</a:t>
            </a:r>
            <a:r>
              <a:rPr lang="ru-RU" sz="1500" dirty="0" err="1" smtClean="0">
                <a:solidFill>
                  <a:schemeClr val="tx1"/>
                </a:solidFill>
              </a:rPr>
              <a:t>х</a:t>
            </a:r>
            <a:r>
              <a:rPr lang="ru-RU" sz="1500" dirty="0" smtClean="0">
                <a:solidFill>
                  <a:schemeClr val="tx1"/>
                </a:solidFill>
              </a:rPr>
              <a:t> на дату подачи заявки на участие в конкурсе превышает 36 месяцев с даты регистрации;</a:t>
            </a:r>
            <a:br>
              <a:rPr lang="ru-RU" sz="1500" dirty="0" smtClean="0">
                <a:solidFill>
                  <a:schemeClr val="tx1"/>
                </a:solidFill>
              </a:rPr>
            </a:br>
            <a:r>
              <a:rPr lang="ru-RU" sz="1500" dirty="0" smtClean="0">
                <a:solidFill>
                  <a:schemeClr val="tx1"/>
                </a:solidFill>
              </a:rPr>
              <a:t>3) к(</a:t>
            </a:r>
            <a:r>
              <a:rPr lang="ru-RU" sz="1500" dirty="0" err="1" smtClean="0">
                <a:solidFill>
                  <a:schemeClr val="tx1"/>
                </a:solidFill>
              </a:rPr>
              <a:t>ф</a:t>
            </a:r>
            <a:r>
              <a:rPr lang="ru-RU" sz="1500" dirty="0" smtClean="0">
                <a:solidFill>
                  <a:schemeClr val="tx1"/>
                </a:solidFill>
              </a:rPr>
              <a:t>)</a:t>
            </a:r>
            <a:r>
              <a:rPr lang="ru-RU" sz="1500" dirty="0" err="1" smtClean="0">
                <a:solidFill>
                  <a:schemeClr val="tx1"/>
                </a:solidFill>
              </a:rPr>
              <a:t>х</a:t>
            </a:r>
            <a:r>
              <a:rPr lang="ru-RU" sz="1500" dirty="0" smtClean="0">
                <a:solidFill>
                  <a:schemeClr val="tx1"/>
                </a:solidFill>
              </a:rPr>
              <a:t> зарегистрировано на сельской территории Смоленской области. Под сельскими территориями понимаются сельские поселения или сельские поселения и межселенные территории, объединенные общей территорией в границах муниципального района;</a:t>
            </a:r>
            <a:br>
              <a:rPr lang="ru-RU" sz="1500" dirty="0" smtClean="0">
                <a:solidFill>
                  <a:schemeClr val="tx1"/>
                </a:solidFill>
              </a:rPr>
            </a:br>
            <a:r>
              <a:rPr lang="ru-RU" sz="1500" dirty="0" smtClean="0">
                <a:solidFill>
                  <a:schemeClr val="tx1"/>
                </a:solidFill>
              </a:rPr>
              <a:t>4) к(</a:t>
            </a:r>
            <a:r>
              <a:rPr lang="ru-RU" sz="1500" dirty="0" err="1" smtClean="0">
                <a:solidFill>
                  <a:schemeClr val="tx1"/>
                </a:solidFill>
              </a:rPr>
              <a:t>ф</a:t>
            </a:r>
            <a:r>
              <a:rPr lang="ru-RU" sz="1500" dirty="0" smtClean="0">
                <a:solidFill>
                  <a:schemeClr val="tx1"/>
                </a:solidFill>
              </a:rPr>
              <a:t>)</a:t>
            </a:r>
            <a:r>
              <a:rPr lang="ru-RU" sz="1500" dirty="0" err="1" smtClean="0">
                <a:solidFill>
                  <a:schemeClr val="tx1"/>
                </a:solidFill>
              </a:rPr>
              <a:t>х</a:t>
            </a:r>
            <a:r>
              <a:rPr lang="ru-RU" sz="1500" dirty="0" smtClean="0">
                <a:solidFill>
                  <a:schemeClr val="tx1"/>
                </a:solidFill>
              </a:rPr>
              <a:t> соответствует критериям </a:t>
            </a:r>
            <a:r>
              <a:rPr lang="ru-RU" sz="1500" dirty="0" err="1" smtClean="0">
                <a:solidFill>
                  <a:schemeClr val="tx1"/>
                </a:solidFill>
              </a:rPr>
              <a:t>микропредприятия</a:t>
            </a:r>
            <a:r>
              <a:rPr lang="ru-RU" sz="1500" dirty="0" smtClean="0">
                <a:solidFill>
                  <a:schemeClr val="tx1"/>
                </a:solidFill>
              </a:rPr>
              <a:t>  в соответствии с ФЗ «О развитии малого </a:t>
            </a:r>
            <a:br>
              <a:rPr lang="ru-RU" sz="1500" dirty="0" smtClean="0">
                <a:solidFill>
                  <a:schemeClr val="tx1"/>
                </a:solidFill>
              </a:rPr>
            </a:br>
            <a:r>
              <a:rPr lang="ru-RU" sz="1500" dirty="0" smtClean="0">
                <a:solidFill>
                  <a:schemeClr val="tx1"/>
                </a:solidFill>
              </a:rPr>
              <a:t>и среднего предпринимательства в Российской Федерации»;</a:t>
            </a:r>
            <a:br>
              <a:rPr lang="ru-RU" sz="1500" dirty="0" smtClean="0">
                <a:solidFill>
                  <a:schemeClr val="tx1"/>
                </a:solidFill>
              </a:rPr>
            </a:br>
            <a:r>
              <a:rPr lang="ru-RU" sz="1500" dirty="0" smtClean="0">
                <a:solidFill>
                  <a:schemeClr val="tx1"/>
                </a:solidFill>
              </a:rPr>
              <a:t>5) глава к(</a:t>
            </a:r>
            <a:r>
              <a:rPr lang="ru-RU" sz="1500" dirty="0" err="1" smtClean="0">
                <a:solidFill>
                  <a:schemeClr val="tx1"/>
                </a:solidFill>
              </a:rPr>
              <a:t>ф</a:t>
            </a:r>
            <a:r>
              <a:rPr lang="ru-RU" sz="1500" dirty="0" smtClean="0">
                <a:solidFill>
                  <a:schemeClr val="tx1"/>
                </a:solidFill>
              </a:rPr>
              <a:t>)</a:t>
            </a:r>
            <a:r>
              <a:rPr lang="ru-RU" sz="1500" dirty="0" err="1" smtClean="0">
                <a:solidFill>
                  <a:schemeClr val="tx1"/>
                </a:solidFill>
              </a:rPr>
              <a:t>х</a:t>
            </a:r>
            <a:r>
              <a:rPr lang="ru-RU" sz="1500" dirty="0" smtClean="0">
                <a:solidFill>
                  <a:schemeClr val="tx1"/>
                </a:solidFill>
              </a:rPr>
              <a:t> зарегистрирован и осуществляет производственную деятельность в границах муниципального района Смоленской области по месту регистрации крестьянского (фермерского) хозяйства, которое является единственным местом трудоустройства  главы к(</a:t>
            </a:r>
            <a:r>
              <a:rPr lang="ru-RU" sz="1500" dirty="0" err="1" smtClean="0">
                <a:solidFill>
                  <a:schemeClr val="tx1"/>
                </a:solidFill>
              </a:rPr>
              <a:t>ф</a:t>
            </a:r>
            <a:r>
              <a:rPr lang="ru-RU" sz="1500" dirty="0" smtClean="0">
                <a:solidFill>
                  <a:schemeClr val="tx1"/>
                </a:solidFill>
              </a:rPr>
              <a:t>)</a:t>
            </a:r>
            <a:r>
              <a:rPr lang="ru-RU" sz="1500" dirty="0" err="1" smtClean="0">
                <a:solidFill>
                  <a:schemeClr val="tx1"/>
                </a:solidFill>
              </a:rPr>
              <a:t>х</a:t>
            </a:r>
            <a:r>
              <a:rPr lang="ru-RU" sz="1500" dirty="0" smtClean="0">
                <a:solidFill>
                  <a:schemeClr val="tx1"/>
                </a:solidFill>
              </a:rPr>
              <a:t>;</a:t>
            </a:r>
            <a:br>
              <a:rPr lang="ru-RU" sz="1500" dirty="0" smtClean="0">
                <a:solidFill>
                  <a:schemeClr val="tx1"/>
                </a:solidFill>
              </a:rPr>
            </a:br>
            <a:r>
              <a:rPr lang="ru-RU" sz="1500" dirty="0" smtClean="0">
                <a:solidFill>
                  <a:schemeClr val="tx1"/>
                </a:solidFill>
              </a:rPr>
              <a:t> 6) глава и члены к(</a:t>
            </a:r>
            <a:r>
              <a:rPr lang="ru-RU" sz="1500" dirty="0" err="1" smtClean="0">
                <a:solidFill>
                  <a:schemeClr val="tx1"/>
                </a:solidFill>
              </a:rPr>
              <a:t>ф</a:t>
            </a:r>
            <a:r>
              <a:rPr lang="ru-RU" sz="1500" dirty="0" smtClean="0">
                <a:solidFill>
                  <a:schemeClr val="tx1"/>
                </a:solidFill>
              </a:rPr>
              <a:t>)</a:t>
            </a:r>
            <a:r>
              <a:rPr lang="ru-RU" sz="1500" dirty="0" err="1" smtClean="0">
                <a:solidFill>
                  <a:schemeClr val="tx1"/>
                </a:solidFill>
              </a:rPr>
              <a:t>х</a:t>
            </a:r>
            <a:r>
              <a:rPr lang="ru-RU" sz="1500" dirty="0" smtClean="0">
                <a:solidFill>
                  <a:schemeClr val="tx1"/>
                </a:solidFill>
              </a:rPr>
              <a:t> ранее не являлись получателями грантов на создание и развитие к(</a:t>
            </a:r>
            <a:r>
              <a:rPr lang="ru-RU" sz="1500" dirty="0" err="1" smtClean="0">
                <a:solidFill>
                  <a:schemeClr val="tx1"/>
                </a:solidFill>
              </a:rPr>
              <a:t>ф</a:t>
            </a:r>
            <a:r>
              <a:rPr lang="ru-RU" sz="1500" dirty="0" smtClean="0">
                <a:solidFill>
                  <a:schemeClr val="tx1"/>
                </a:solidFill>
              </a:rPr>
              <a:t>)</a:t>
            </a:r>
            <a:r>
              <a:rPr lang="ru-RU" sz="1500" dirty="0" err="1" smtClean="0">
                <a:solidFill>
                  <a:schemeClr val="tx1"/>
                </a:solidFill>
              </a:rPr>
              <a:t>х</a:t>
            </a:r>
            <a:r>
              <a:rPr lang="ru-RU" sz="1500" dirty="0" smtClean="0">
                <a:solidFill>
                  <a:schemeClr val="tx1"/>
                </a:solidFill>
              </a:rPr>
              <a:t> , грантов на развитие семейных животноводческих ферм либо с даты полного освоения гранта на создание и развитие к(</a:t>
            </a:r>
            <a:r>
              <a:rPr lang="ru-RU" sz="1500" dirty="0" err="1" smtClean="0">
                <a:solidFill>
                  <a:schemeClr val="tx1"/>
                </a:solidFill>
              </a:rPr>
              <a:t>ф</a:t>
            </a:r>
            <a:r>
              <a:rPr lang="ru-RU" sz="1500" dirty="0" smtClean="0">
                <a:solidFill>
                  <a:schemeClr val="tx1"/>
                </a:solidFill>
              </a:rPr>
              <a:t>)</a:t>
            </a:r>
            <a:r>
              <a:rPr lang="ru-RU" sz="1500" dirty="0" err="1" smtClean="0">
                <a:solidFill>
                  <a:schemeClr val="tx1"/>
                </a:solidFill>
              </a:rPr>
              <a:t>х</a:t>
            </a:r>
            <a:r>
              <a:rPr lang="ru-RU" sz="1500" dirty="0" smtClean="0">
                <a:solidFill>
                  <a:schemeClr val="tx1"/>
                </a:solidFill>
              </a:rPr>
              <a:t> , гранта на развитие семейных животноводческих ферм прошло не менее трех лет или не менее 24 месяцев – для семейных животноводческих ферм в области разведения крупного рогатого скота молочного направления продуктивности;</a:t>
            </a:r>
          </a:p>
        </p:txBody>
      </p:sp>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19</a:t>
            </a:r>
            <a:endParaRPr lang="ru-RU" dirty="0">
              <a:cs typeface="Times New Roman" pitchFamily="18" charset="0"/>
            </a:endParaRPr>
          </a:p>
        </p:txBody>
      </p:sp>
      <p:sp>
        <p:nvSpPr>
          <p:cNvPr id="5" name="Заголовок 6"/>
          <p:cNvSpPr txBox="1">
            <a:spLocks/>
          </p:cNvSpPr>
          <p:nvPr/>
        </p:nvSpPr>
        <p:spPr>
          <a:xfrm>
            <a:off x="0" y="92075"/>
            <a:ext cx="7620000" cy="646331"/>
          </a:xfrm>
          <a:prstGeom prst="rect">
            <a:avLst/>
          </a:prstGeom>
          <a:solidFill>
            <a:srgbClr val="7AFEF1"/>
          </a:solidFill>
          <a:effectLst/>
        </p:spPr>
        <p:txBody>
          <a:bodyPr anchor="ctr">
            <a:spAutoFit/>
          </a:bodyPr>
          <a:lstStyle/>
          <a:p>
            <a:pPr algn="ctr"/>
            <a:r>
              <a:rPr lang="ru-RU" b="1" dirty="0">
                <a:latin typeface="+mn-lt"/>
              </a:rPr>
              <a:t>Требования к </a:t>
            </a:r>
            <a:r>
              <a:rPr lang="ru-RU" b="1" dirty="0" smtClean="0">
                <a:latin typeface="+mn-lt"/>
              </a:rPr>
              <a:t>крестьянским (фермерским) хозяйствам, включая индивидуальных предпринимателей, для </a:t>
            </a:r>
            <a:r>
              <a:rPr lang="ru-RU" b="1" dirty="0">
                <a:latin typeface="+mn-lt"/>
              </a:rPr>
              <a:t>участия в конкурсе</a:t>
            </a:r>
            <a:endParaRPr lang="ru-RU" b="1"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1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 name="Скругленный прямоугольник 14"/>
          <p:cNvSpPr/>
          <p:nvPr/>
        </p:nvSpPr>
        <p:spPr>
          <a:xfrm>
            <a:off x="7739063" y="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2</a:t>
            </a:r>
            <a:endParaRPr lang="ru-RU" dirty="0">
              <a:cs typeface="Times New Roman" pitchFamily="18" charset="0"/>
            </a:endParaRPr>
          </a:p>
        </p:txBody>
      </p:sp>
      <p:sp>
        <p:nvSpPr>
          <p:cNvPr id="7" name="Прямоугольник 6"/>
          <p:cNvSpPr/>
          <p:nvPr/>
        </p:nvSpPr>
        <p:spPr>
          <a:xfrm>
            <a:off x="2743200" y="1143000"/>
            <a:ext cx="3817938" cy="11636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cs typeface="Times New Roman" pitchFamily="18" charset="0"/>
              </a:rPr>
              <a:t>Мероприятия господдержки в 2017 году</a:t>
            </a:r>
            <a:endParaRPr lang="ru-RU" sz="2400" dirty="0">
              <a:cs typeface="Times New Roman" pitchFamily="18" charset="0"/>
            </a:endParaRPr>
          </a:p>
        </p:txBody>
      </p:sp>
      <p:sp>
        <p:nvSpPr>
          <p:cNvPr id="10" name="Прямоугольник 9"/>
          <p:cNvSpPr/>
          <p:nvPr/>
        </p:nvSpPr>
        <p:spPr>
          <a:xfrm>
            <a:off x="827088" y="2708275"/>
            <a:ext cx="3097212" cy="1296988"/>
          </a:xfrm>
          <a:prstGeom prst="rect">
            <a:avLst/>
          </a:prstGeom>
          <a:solidFill>
            <a:srgbClr val="A1DA00"/>
          </a:solidFill>
          <a:ln>
            <a:solidFill>
              <a:srgbClr val="A1DA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cs typeface="Times New Roman" pitchFamily="18" charset="0"/>
              </a:rPr>
              <a:t>поддержка начинающих фермеров, осуществляющих проекты по созданию и развитию своих хозяйств</a:t>
            </a:r>
          </a:p>
        </p:txBody>
      </p:sp>
      <p:sp>
        <p:nvSpPr>
          <p:cNvPr id="12" name="Содержимое 11"/>
          <p:cNvSpPr>
            <a:spLocks noGrp="1"/>
          </p:cNvSpPr>
          <p:nvPr>
            <p:ph idx="1"/>
          </p:nvPr>
        </p:nvSpPr>
        <p:spPr>
          <a:xfrm>
            <a:off x="5724525" y="2852738"/>
            <a:ext cx="2735263" cy="1081087"/>
          </a:xfrm>
          <a:solidFill>
            <a:srgbClr val="02CEBB"/>
          </a:solidFill>
          <a:ln>
            <a:solidFill>
              <a:srgbClr val="02C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spcAft>
                <a:spcPts val="0"/>
              </a:spcAft>
              <a:buFont typeface="Arial" pitchFamily="34" charset="0"/>
              <a:buNone/>
              <a:defRPr/>
            </a:pPr>
            <a:r>
              <a:rPr lang="ru-RU" sz="2000" dirty="0" smtClean="0">
                <a:solidFill>
                  <a:schemeClr val="tx1"/>
                </a:solidFill>
                <a:cs typeface="Times New Roman" pitchFamily="18" charset="0"/>
              </a:rPr>
              <a:t>развитие семейных животноводческих ферм</a:t>
            </a:r>
            <a:endParaRPr lang="ru-RU" sz="2000" dirty="0">
              <a:solidFill>
                <a:schemeClr val="tx1"/>
              </a:solidFill>
              <a:cs typeface="Times New Roman" pitchFamily="18" charset="0"/>
            </a:endParaRPr>
          </a:p>
        </p:txBody>
      </p:sp>
      <p:sp>
        <p:nvSpPr>
          <p:cNvPr id="13" name="Прямоугольник 12"/>
          <p:cNvSpPr/>
          <p:nvPr/>
        </p:nvSpPr>
        <p:spPr>
          <a:xfrm>
            <a:off x="2627313" y="4221163"/>
            <a:ext cx="3889375" cy="1223962"/>
          </a:xfrm>
          <a:prstGeom prst="rect">
            <a:avLst/>
          </a:prstGeom>
          <a:solidFill>
            <a:srgbClr val="7ABC32"/>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solidFill>
                  <a:schemeClr val="tx1"/>
                </a:solidFill>
                <a:cs typeface="Times New Roman" pitchFamily="18" charset="0"/>
              </a:rPr>
              <a:t>поддержка развития материально-технической базы сельскохозяйственных потребительских кооперативов</a:t>
            </a:r>
          </a:p>
        </p:txBody>
      </p:sp>
      <p:cxnSp>
        <p:nvCxnSpPr>
          <p:cNvPr id="17" name="Прямая со стрелкой 16"/>
          <p:cNvCxnSpPr/>
          <p:nvPr/>
        </p:nvCxnSpPr>
        <p:spPr>
          <a:xfrm flipH="1">
            <a:off x="2339975" y="2349500"/>
            <a:ext cx="1439863" cy="287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4500563" y="2276475"/>
            <a:ext cx="0" cy="1873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5219700" y="2349500"/>
            <a:ext cx="1223963"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0" name="Title 1"/>
          <p:cNvSpPr>
            <a:spLocks noGrp="1"/>
          </p:cNvSpPr>
          <p:nvPr>
            <p:ph type="ctrTitle"/>
          </p:nvPr>
        </p:nvSpPr>
        <p:spPr>
          <a:xfrm>
            <a:off x="449263" y="990600"/>
            <a:ext cx="8550275" cy="4876800"/>
          </a:xfrm>
        </p:spPr>
        <p:txBody>
          <a:bodyPr>
            <a:noAutofit/>
          </a:bodyPr>
          <a:lstStyle/>
          <a:p>
            <a:r>
              <a:rPr lang="ru-RU" sz="1500" dirty="0" smtClean="0">
                <a:solidFill>
                  <a:schemeClr val="tx1"/>
                </a:solidFill>
              </a:rPr>
              <a:t>7) крестьянское (фермерское) хозяйство предусматривает создание собственной кормовой базы;</a:t>
            </a:r>
            <a:br>
              <a:rPr lang="ru-RU" sz="1500" dirty="0" smtClean="0">
                <a:solidFill>
                  <a:schemeClr val="tx1"/>
                </a:solidFill>
              </a:rPr>
            </a:br>
            <a:r>
              <a:rPr lang="ru-RU" sz="1500" dirty="0" smtClean="0">
                <a:solidFill>
                  <a:schemeClr val="tx1"/>
                </a:solidFill>
              </a:rPr>
              <a:t>8) крестьянское (фермерское) хозяйство имеет в наличии не менее 20 голов крупного рогатого скота молочного направления продуктивности или коз;</a:t>
            </a:r>
            <a:br>
              <a:rPr lang="ru-RU" sz="1500" dirty="0" smtClean="0">
                <a:solidFill>
                  <a:schemeClr val="tx1"/>
                </a:solidFill>
              </a:rPr>
            </a:br>
            <a:r>
              <a:rPr lang="ru-RU" sz="1500" dirty="0" smtClean="0">
                <a:solidFill>
                  <a:schemeClr val="tx1"/>
                </a:solidFill>
              </a:rPr>
              <a:t>9) крестьянское (фермерское) хозяйство планирует создание не более одной семейной животноводческой фермы по производству и реализации молока (молочное скотоводство, козоводство) с учетом балансов производства  и потребления сельскохозяйственной продукции и противоэпизоотических мероприятий или планирует реконструировать не более одной семейной животноводческой фермы; </a:t>
            </a:r>
            <a:br>
              <a:rPr lang="ru-RU" sz="1500" dirty="0" smtClean="0">
                <a:solidFill>
                  <a:schemeClr val="tx1"/>
                </a:solidFill>
              </a:rPr>
            </a:br>
            <a:r>
              <a:rPr lang="ru-RU" sz="1500" dirty="0" smtClean="0">
                <a:solidFill>
                  <a:schemeClr val="tx1"/>
                </a:solidFill>
              </a:rPr>
              <a:t>10) планируемое крестьянским (фермерским) хозяйством поголовье сельскохозяйственных животных к развитию семейной животноводческой фермы не должно превышать: крупного рогатого скота - 300 голов основного маточного стада молочного направления продуктивности, коз - 300 голов;</a:t>
            </a:r>
            <a:br>
              <a:rPr lang="ru-RU" sz="1500" dirty="0" smtClean="0">
                <a:solidFill>
                  <a:schemeClr val="tx1"/>
                </a:solidFill>
              </a:rPr>
            </a:br>
            <a:r>
              <a:rPr lang="ru-RU" sz="1500" dirty="0" smtClean="0">
                <a:solidFill>
                  <a:schemeClr val="tx1"/>
                </a:solidFill>
              </a:rPr>
              <a:t>11) крестьянское (фермерское) хозяйство имеет план по созданию и развитию семейной животноводческой фермы по содержанию сельскохозяйственных животных с применением оборудования и техники для производства и реализации  молока (молочное скотоводство или козоводство), увеличению объема реализуемой животноводческой продукции, обоснование строительства, реконструкции, модернизации и (или) ремонта семейной животноводческой фермы со сроком окупаемости не более 5 лет;</a:t>
            </a:r>
            <a:br>
              <a:rPr lang="ru-RU" sz="1500" dirty="0" smtClean="0">
                <a:solidFill>
                  <a:schemeClr val="tx1"/>
                </a:solidFill>
              </a:rPr>
            </a:br>
            <a:r>
              <a:rPr lang="ru-RU" sz="1500" dirty="0" smtClean="0">
                <a:solidFill>
                  <a:schemeClr val="tx1"/>
                </a:solidFill>
              </a:rPr>
              <a:t>12) крестьянское (фермерское) хозяйство имеет план расходов с указанием наименований приобретаемого имущества, выполняемых работ, оказываемых услуг, их количества, цены, источников финансирования (средства гранта, собственные  и (или) заемные средства);</a:t>
            </a:r>
            <a:br>
              <a:rPr lang="ru-RU" sz="1500" dirty="0" smtClean="0">
                <a:solidFill>
                  <a:schemeClr val="tx1"/>
                </a:solidFill>
              </a:rPr>
            </a:br>
            <a:endParaRPr lang="ru-RU" sz="1500" dirty="0" smtClean="0">
              <a:solidFill>
                <a:schemeClr val="tx1"/>
              </a:solidFill>
            </a:endParaRPr>
          </a:p>
        </p:txBody>
      </p:sp>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20</a:t>
            </a:r>
            <a:endParaRPr lang="ru-RU" dirty="0">
              <a:cs typeface="Times New Roman" pitchFamily="18" charset="0"/>
            </a:endParaRPr>
          </a:p>
        </p:txBody>
      </p:sp>
      <p:sp>
        <p:nvSpPr>
          <p:cNvPr id="5" name="Заголовок 6"/>
          <p:cNvSpPr txBox="1">
            <a:spLocks/>
          </p:cNvSpPr>
          <p:nvPr/>
        </p:nvSpPr>
        <p:spPr>
          <a:xfrm>
            <a:off x="0" y="92075"/>
            <a:ext cx="7620000" cy="646331"/>
          </a:xfrm>
          <a:prstGeom prst="rect">
            <a:avLst/>
          </a:prstGeom>
          <a:solidFill>
            <a:srgbClr val="7AFEF1"/>
          </a:solidFill>
          <a:effectLst/>
        </p:spPr>
        <p:txBody>
          <a:bodyPr anchor="ctr">
            <a:spAutoFit/>
          </a:bodyPr>
          <a:lstStyle/>
          <a:p>
            <a:pPr algn="ctr"/>
            <a:r>
              <a:rPr lang="ru-RU" b="1" dirty="0">
                <a:latin typeface="+mn-lt"/>
              </a:rPr>
              <a:t>Требования к </a:t>
            </a:r>
            <a:r>
              <a:rPr lang="ru-RU" b="1" dirty="0" smtClean="0">
                <a:latin typeface="+mn-lt"/>
              </a:rPr>
              <a:t>крестьянским (фермерским) хозяйствам, включая индивидуальных предпринимателей, для </a:t>
            </a:r>
            <a:r>
              <a:rPr lang="ru-RU" b="1" dirty="0">
                <a:latin typeface="+mn-lt"/>
              </a:rPr>
              <a:t>участия в конкурсе</a:t>
            </a:r>
            <a:endParaRPr lang="ru-RU" b="1"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0" name="Title 1"/>
          <p:cNvSpPr>
            <a:spLocks noGrp="1"/>
          </p:cNvSpPr>
          <p:nvPr>
            <p:ph type="ctrTitle"/>
          </p:nvPr>
        </p:nvSpPr>
        <p:spPr>
          <a:xfrm>
            <a:off x="449263" y="833438"/>
            <a:ext cx="8550275" cy="4729162"/>
          </a:xfrm>
        </p:spPr>
        <p:txBody>
          <a:bodyPr>
            <a:noAutofit/>
          </a:bodyPr>
          <a:lstStyle/>
          <a:p>
            <a:r>
              <a:rPr lang="ru-RU" sz="1500" dirty="0" smtClean="0">
                <a:solidFill>
                  <a:schemeClr val="tx1"/>
                </a:solidFill>
              </a:rPr>
              <a:t/>
            </a:r>
            <a:br>
              <a:rPr lang="ru-RU" sz="1500" dirty="0" smtClean="0">
                <a:solidFill>
                  <a:schemeClr val="tx1"/>
                </a:solidFill>
              </a:rPr>
            </a:br>
            <a:r>
              <a:rPr lang="ru-RU" sz="1500" dirty="0" smtClean="0">
                <a:solidFill>
                  <a:schemeClr val="tx1"/>
                </a:solidFill>
              </a:rPr>
              <a:t>13) строительство, реконструкция, модернизация и ремонт семейной животноводческой фермы, развитие которой предлагается крестьянским (фермерским) хозяйством, ранее не осуществлялись с использованием средств государственной поддержки;</a:t>
            </a:r>
            <a:br>
              <a:rPr lang="ru-RU" sz="1500" dirty="0" smtClean="0">
                <a:solidFill>
                  <a:schemeClr val="tx1"/>
                </a:solidFill>
              </a:rPr>
            </a:br>
            <a:r>
              <a:rPr lang="ru-RU" sz="1500" dirty="0" smtClean="0">
                <a:solidFill>
                  <a:schemeClr val="tx1"/>
                </a:solidFill>
              </a:rPr>
              <a:t>14) крестьянское (фермерское) хозяйство имеет в собственности или долгосрочной аренде земельный участок, на котором будет осуществлено ведение хозяйственной деятельности крестьянского (фермерского) хозяйства;</a:t>
            </a:r>
            <a:br>
              <a:rPr lang="ru-RU" sz="1500" dirty="0" smtClean="0">
                <a:solidFill>
                  <a:schemeClr val="tx1"/>
                </a:solidFill>
              </a:rPr>
            </a:br>
            <a:r>
              <a:rPr lang="ru-RU" sz="1500" dirty="0" smtClean="0">
                <a:solidFill>
                  <a:schemeClr val="tx1"/>
                </a:solidFill>
              </a:rPr>
              <a:t>15) реконструируемый или модернизируемый объект находится в собственности или долгосрочной аренде крестьянского (фермерского) хозяйства;</a:t>
            </a:r>
            <a:br>
              <a:rPr lang="ru-RU" sz="1500" dirty="0" smtClean="0">
                <a:solidFill>
                  <a:schemeClr val="tx1"/>
                </a:solidFill>
              </a:rPr>
            </a:br>
            <a:r>
              <a:rPr lang="ru-RU" sz="1500" dirty="0" smtClean="0">
                <a:solidFill>
                  <a:schemeClr val="tx1"/>
                </a:solidFill>
              </a:rPr>
              <a:t>16) глава крестьянского (фермерского) хозяйства не является учредителем (участником) коммерческой организации, за исключением крестьянского (фермерского) хозяйства, главой которого он является;</a:t>
            </a:r>
            <a:br>
              <a:rPr lang="ru-RU" sz="1500" dirty="0" smtClean="0">
                <a:solidFill>
                  <a:schemeClr val="tx1"/>
                </a:solidFill>
              </a:rPr>
            </a:br>
            <a:r>
              <a:rPr lang="ru-RU" sz="1500" dirty="0" smtClean="0">
                <a:solidFill>
                  <a:schemeClr val="tx1"/>
                </a:solidFill>
              </a:rPr>
              <a:t>17) у крестьянского (фермерского) хозяйства отсутствует недоимка по уплате налогов, сборов и иных обязательных платежей в бюджетную систему Российской Федерации по месту нахождения крестьянского (фермерского) хозяйства (месту нахождения его обособленных подразделений, месту нахождения принадлежащих ему недвижимого имущества и транспортных средств) на территории Смоленской области (за исключением случаев реструктуризации задолженности, предоставления инвестиционного налогового кредита, отсрочки или рассрочки по уплате налога, сумм налога, приостановленных к взысканию);</a:t>
            </a:r>
            <a:br>
              <a:rPr lang="ru-RU" sz="1500" dirty="0" smtClean="0">
                <a:solidFill>
                  <a:schemeClr val="tx1"/>
                </a:solidFill>
              </a:rPr>
            </a:br>
            <a:r>
              <a:rPr lang="ru-RU" sz="1500" dirty="0" smtClean="0">
                <a:solidFill>
                  <a:schemeClr val="tx1"/>
                </a:solidFill>
              </a:rPr>
              <a:t>18) глава и члены крестьянского (фермерского) хозяйства соглашаются на передачу и обработку их персональных данных в соответствии  с законодательством Российской Федерации;</a:t>
            </a:r>
            <a:br>
              <a:rPr lang="ru-RU" sz="1500" dirty="0" smtClean="0">
                <a:solidFill>
                  <a:schemeClr val="tx1"/>
                </a:solidFill>
              </a:rPr>
            </a:br>
            <a:endParaRPr lang="ru-RU" sz="1500" dirty="0" smtClean="0">
              <a:solidFill>
                <a:schemeClr val="tx1"/>
              </a:solidFill>
            </a:endParaRPr>
          </a:p>
        </p:txBody>
      </p:sp>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21</a:t>
            </a:r>
            <a:endParaRPr lang="ru-RU" dirty="0">
              <a:cs typeface="Times New Roman" pitchFamily="18" charset="0"/>
            </a:endParaRPr>
          </a:p>
        </p:txBody>
      </p:sp>
      <p:sp>
        <p:nvSpPr>
          <p:cNvPr id="5" name="Заголовок 6"/>
          <p:cNvSpPr txBox="1">
            <a:spLocks/>
          </p:cNvSpPr>
          <p:nvPr/>
        </p:nvSpPr>
        <p:spPr>
          <a:xfrm>
            <a:off x="0" y="92075"/>
            <a:ext cx="7620000" cy="646331"/>
          </a:xfrm>
          <a:prstGeom prst="rect">
            <a:avLst/>
          </a:prstGeom>
          <a:solidFill>
            <a:srgbClr val="7AFEF1"/>
          </a:solidFill>
          <a:effectLst/>
        </p:spPr>
        <p:txBody>
          <a:bodyPr anchor="ctr">
            <a:spAutoFit/>
          </a:bodyPr>
          <a:lstStyle/>
          <a:p>
            <a:pPr algn="ctr"/>
            <a:r>
              <a:rPr lang="ru-RU" b="1" dirty="0">
                <a:latin typeface="+mn-lt"/>
              </a:rPr>
              <a:t>Требования к </a:t>
            </a:r>
            <a:r>
              <a:rPr lang="ru-RU" b="1" dirty="0" smtClean="0">
                <a:latin typeface="+mn-lt"/>
              </a:rPr>
              <a:t>крестьянским (фермерским) хозяйствам, включая индивидуальных предпринимателей, для </a:t>
            </a:r>
            <a:r>
              <a:rPr lang="ru-RU" b="1" dirty="0">
                <a:latin typeface="+mn-lt"/>
              </a:rPr>
              <a:t>участия в конкурсе</a:t>
            </a:r>
            <a:endParaRPr lang="ru-RU" b="1"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0" name="Title 1"/>
          <p:cNvSpPr>
            <a:spLocks noGrp="1"/>
          </p:cNvSpPr>
          <p:nvPr>
            <p:ph type="ctrTitle"/>
          </p:nvPr>
        </p:nvSpPr>
        <p:spPr>
          <a:xfrm>
            <a:off x="152400" y="833438"/>
            <a:ext cx="8847139" cy="4729162"/>
          </a:xfrm>
        </p:spPr>
        <p:txBody>
          <a:bodyPr>
            <a:noAutofit/>
          </a:bodyPr>
          <a:lstStyle/>
          <a:p>
            <a:r>
              <a:rPr lang="ru-RU" sz="1500" dirty="0" smtClean="0">
                <a:solidFill>
                  <a:schemeClr val="tx1"/>
                </a:solidFill>
              </a:rPr>
              <a:t/>
            </a:r>
            <a:br>
              <a:rPr lang="ru-RU" sz="1500" dirty="0" smtClean="0">
                <a:solidFill>
                  <a:schemeClr val="tx1"/>
                </a:solidFill>
              </a:rPr>
            </a:br>
            <a:r>
              <a:rPr lang="ru-RU" sz="1500" dirty="0" smtClean="0">
                <a:solidFill>
                  <a:schemeClr val="tx1"/>
                </a:solidFill>
              </a:rPr>
              <a:t>19) крестьянское (фермерское) хозяйство обязуется:</a:t>
            </a:r>
            <a:br>
              <a:rPr lang="ru-RU" sz="1500" dirty="0" smtClean="0">
                <a:solidFill>
                  <a:schemeClr val="tx1"/>
                </a:solidFill>
              </a:rPr>
            </a:br>
            <a:r>
              <a:rPr lang="ru-RU" sz="1500" dirty="0" smtClean="0">
                <a:solidFill>
                  <a:schemeClr val="tx1"/>
                </a:solidFill>
              </a:rPr>
              <a:t>- оплачивать не менее 50 процентов стоимости приобретений, указанных  в плане расходов, за счет собственных и (или) заемных средств, в т.ч. непосредственно за счет собственных средств не менее 10 %;</a:t>
            </a:r>
            <a:br>
              <a:rPr lang="ru-RU" sz="1500" dirty="0" smtClean="0">
                <a:solidFill>
                  <a:schemeClr val="tx1"/>
                </a:solidFill>
              </a:rPr>
            </a:br>
            <a:r>
              <a:rPr lang="ru-RU" sz="1500" dirty="0" smtClean="0">
                <a:solidFill>
                  <a:schemeClr val="tx1"/>
                </a:solidFill>
              </a:rPr>
              <a:t>- осуществлять деятельность не менее 5 лет после получения гранта;</a:t>
            </a:r>
            <a:br>
              <a:rPr lang="ru-RU" sz="1500" dirty="0" smtClean="0">
                <a:solidFill>
                  <a:schemeClr val="tx1"/>
                </a:solidFill>
              </a:rPr>
            </a:br>
            <a:r>
              <a:rPr lang="ru-RU" sz="1500" dirty="0" smtClean="0">
                <a:solidFill>
                  <a:schemeClr val="tx1"/>
                </a:solidFill>
              </a:rPr>
              <a:t>- использовать грант в течение 24 месяцев со дня поступления средств на счета, открытые победителями конкурса в учреждениях Центрального банка Российской Федерации или кредитных организациях (для индивидуальных предпринимателей), или на лицевые счета для учета операций со средствами юридических лиц, не являющихся участниками бюджетного процесса, открытые победителями конкурса в  территориальных органах Федерального казначейства  в порядке, установленном Федеральным казначейством (для юридических лиц) (далее - счет), и использовать имущество, закупаемое за счет гранта, исключительно на развитие и деятельность семейной животноводческой фермы;</a:t>
            </a:r>
            <a:br>
              <a:rPr lang="ru-RU" sz="1500" dirty="0" smtClean="0">
                <a:solidFill>
                  <a:schemeClr val="tx1"/>
                </a:solidFill>
              </a:rPr>
            </a:br>
            <a:r>
              <a:rPr lang="ru-RU" sz="1500" dirty="0" smtClean="0">
                <a:solidFill>
                  <a:schemeClr val="tx1"/>
                </a:solidFill>
              </a:rPr>
              <a:t>- обеспечить прирост объема сельскохозяйственной продукции, произведенной крестьянским (фермерским) хозяйством, на уровне не менее 10 % к предыдущему году;</a:t>
            </a:r>
            <a:br>
              <a:rPr lang="ru-RU" sz="1500" dirty="0" smtClean="0">
                <a:solidFill>
                  <a:schemeClr val="tx1"/>
                </a:solidFill>
              </a:rPr>
            </a:br>
            <a:r>
              <a:rPr lang="ru-RU" sz="1500" dirty="0" smtClean="0">
                <a:solidFill>
                  <a:schemeClr val="tx1"/>
                </a:solidFill>
              </a:rPr>
              <a:t>- сохранить полученный прирост объема сельскохозяйственной продукции, произведенной крестьянским (фермерским) хозяйством, в течение не менее 5 лет после получения гранта;</a:t>
            </a:r>
            <a:br>
              <a:rPr lang="ru-RU" sz="1500" dirty="0" smtClean="0">
                <a:solidFill>
                  <a:schemeClr val="tx1"/>
                </a:solidFill>
              </a:rPr>
            </a:br>
            <a:r>
              <a:rPr lang="ru-RU" sz="1500" dirty="0" smtClean="0">
                <a:solidFill>
                  <a:schemeClr val="tx1"/>
                </a:solidFill>
              </a:rPr>
              <a:t>- создать 3 новых постоянных рабочих места в течение 24 месяцев с момента поступления средств на счет,</a:t>
            </a:r>
            <a:br>
              <a:rPr lang="ru-RU" sz="1500" dirty="0" smtClean="0">
                <a:solidFill>
                  <a:schemeClr val="tx1"/>
                </a:solidFill>
              </a:rPr>
            </a:br>
            <a:r>
              <a:rPr lang="ru-RU" sz="1500" dirty="0" smtClean="0">
                <a:solidFill>
                  <a:schemeClr val="tx1"/>
                </a:solidFill>
              </a:rPr>
              <a:t>в том числе не менее двух постоянных рабочих мест  в году получения гранта; </a:t>
            </a:r>
            <a:br>
              <a:rPr lang="ru-RU" sz="1500" dirty="0" smtClean="0">
                <a:solidFill>
                  <a:schemeClr val="tx1"/>
                </a:solidFill>
              </a:rPr>
            </a:br>
            <a:r>
              <a:rPr lang="ru-RU" sz="1500" dirty="0" smtClean="0">
                <a:solidFill>
                  <a:schemeClr val="tx1"/>
                </a:solidFill>
              </a:rPr>
              <a:t>- сохранить созданные новые постоянные рабочие места в течение не менее 5 лет после получения гранта.</a:t>
            </a:r>
            <a:br>
              <a:rPr lang="ru-RU" sz="1500" dirty="0" smtClean="0">
                <a:solidFill>
                  <a:schemeClr val="tx1"/>
                </a:solidFill>
              </a:rPr>
            </a:br>
            <a:endParaRPr lang="ru-RU" sz="1500" dirty="0" smtClean="0">
              <a:solidFill>
                <a:schemeClr val="tx1"/>
              </a:solidFill>
            </a:endParaRPr>
          </a:p>
        </p:txBody>
      </p:sp>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22</a:t>
            </a:r>
            <a:endParaRPr lang="ru-RU" dirty="0">
              <a:cs typeface="Times New Roman" pitchFamily="18" charset="0"/>
            </a:endParaRPr>
          </a:p>
        </p:txBody>
      </p:sp>
      <p:sp>
        <p:nvSpPr>
          <p:cNvPr id="5" name="Заголовок 6"/>
          <p:cNvSpPr txBox="1">
            <a:spLocks/>
          </p:cNvSpPr>
          <p:nvPr/>
        </p:nvSpPr>
        <p:spPr>
          <a:xfrm>
            <a:off x="0" y="92075"/>
            <a:ext cx="7620000" cy="646331"/>
          </a:xfrm>
          <a:prstGeom prst="rect">
            <a:avLst/>
          </a:prstGeom>
          <a:solidFill>
            <a:srgbClr val="7AFEF1"/>
          </a:solidFill>
          <a:effectLst/>
        </p:spPr>
        <p:txBody>
          <a:bodyPr anchor="ctr">
            <a:spAutoFit/>
          </a:bodyPr>
          <a:lstStyle/>
          <a:p>
            <a:pPr algn="ctr"/>
            <a:r>
              <a:rPr lang="ru-RU" b="1" dirty="0">
                <a:latin typeface="+mn-lt"/>
              </a:rPr>
              <a:t>Требования к </a:t>
            </a:r>
            <a:r>
              <a:rPr lang="ru-RU" b="1" dirty="0" smtClean="0">
                <a:latin typeface="+mn-lt"/>
              </a:rPr>
              <a:t>крестьянским (фермерским) хозяйствам, включая индивидуальных предпринимателей, для </a:t>
            </a:r>
            <a:r>
              <a:rPr lang="ru-RU" b="1" dirty="0">
                <a:latin typeface="+mn-lt"/>
              </a:rPr>
              <a:t>участия в конкурсе</a:t>
            </a:r>
            <a:endParaRPr lang="ru-RU" b="1"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2" name="Title 1"/>
          <p:cNvSpPr>
            <a:spLocks noGrp="1"/>
          </p:cNvSpPr>
          <p:nvPr>
            <p:ph type="ctrTitle"/>
          </p:nvPr>
        </p:nvSpPr>
        <p:spPr>
          <a:xfrm>
            <a:off x="304800" y="685800"/>
            <a:ext cx="8551863" cy="5181600"/>
          </a:xfrm>
        </p:spPr>
        <p:txBody>
          <a:bodyPr>
            <a:noAutofit/>
          </a:bodyPr>
          <a:lstStyle/>
          <a:p>
            <a:r>
              <a:rPr lang="ru-RU" sz="1500" dirty="0" smtClean="0">
                <a:solidFill>
                  <a:schemeClr val="tx1"/>
                </a:solidFill>
              </a:rPr>
              <a:t>Заявка на участие в конкурсе, содержащая опись документов, с приложением:</a:t>
            </a:r>
            <a:br>
              <a:rPr lang="ru-RU" sz="1500" dirty="0" smtClean="0">
                <a:solidFill>
                  <a:schemeClr val="tx1"/>
                </a:solidFill>
              </a:rPr>
            </a:br>
            <a:r>
              <a:rPr lang="ru-RU" sz="1500" dirty="0" smtClean="0">
                <a:solidFill>
                  <a:schemeClr val="tx1"/>
                </a:solidFill>
              </a:rPr>
              <a:t> 1) документов, удостоверяющих личность заявителя и членов крестьянского (фермерского) хозяйства, и их копий;</a:t>
            </a:r>
            <a:br>
              <a:rPr lang="ru-RU" sz="1500" dirty="0" smtClean="0">
                <a:solidFill>
                  <a:schemeClr val="tx1"/>
                </a:solidFill>
              </a:rPr>
            </a:br>
            <a:r>
              <a:rPr lang="ru-RU" sz="1500" dirty="0" smtClean="0">
                <a:solidFill>
                  <a:schemeClr val="tx1"/>
                </a:solidFill>
              </a:rPr>
              <a:t>2) копий актов гражданского состояния, подтверждающих родство главы и членов крестьянского (фермерского) хозяйства;</a:t>
            </a:r>
            <a:br>
              <a:rPr lang="ru-RU" sz="1500" dirty="0" smtClean="0">
                <a:solidFill>
                  <a:schemeClr val="tx1"/>
                </a:solidFill>
              </a:rPr>
            </a:br>
            <a:r>
              <a:rPr lang="ru-RU" sz="1500" dirty="0" smtClean="0">
                <a:solidFill>
                  <a:schemeClr val="tx1"/>
                </a:solidFill>
              </a:rPr>
              <a:t>3) выписки из Единого государственного реестра юридических лиц или из Единого государственного реестра индивидуальных предпринимателей (представляется заявителем по собственной инициативе);</a:t>
            </a:r>
            <a:br>
              <a:rPr lang="ru-RU" sz="1500" dirty="0" smtClean="0">
                <a:solidFill>
                  <a:schemeClr val="tx1"/>
                </a:solidFill>
              </a:rPr>
            </a:br>
            <a:r>
              <a:rPr lang="ru-RU" sz="1500" dirty="0" smtClean="0">
                <a:solidFill>
                  <a:schemeClr val="tx1"/>
                </a:solidFill>
              </a:rPr>
              <a:t>4) бизнес-плана, содержащего следующие положения:</a:t>
            </a:r>
            <a:br>
              <a:rPr lang="ru-RU" sz="1500" dirty="0" smtClean="0">
                <a:solidFill>
                  <a:schemeClr val="tx1"/>
                </a:solidFill>
              </a:rPr>
            </a:br>
            <a:r>
              <a:rPr lang="ru-RU" sz="1500" dirty="0" smtClean="0">
                <a:solidFill>
                  <a:schemeClr val="tx1"/>
                </a:solidFill>
              </a:rPr>
              <a:t>- технико-экономическое обоснование строительства, реконструкции, модернизации и (или) ремонта семейной животноводческой фермы со сроком окупаемости бизнес-плана не более 5 лет;</a:t>
            </a:r>
            <a:br>
              <a:rPr lang="ru-RU" sz="1500" dirty="0" smtClean="0">
                <a:solidFill>
                  <a:schemeClr val="tx1"/>
                </a:solidFill>
              </a:rPr>
            </a:br>
            <a:r>
              <a:rPr lang="ru-RU" sz="1500" dirty="0" smtClean="0">
                <a:solidFill>
                  <a:schemeClr val="tx1"/>
                </a:solidFill>
              </a:rPr>
              <a:t>- предложения о порядке формирования производственной и кормовой базы семейной животноводческой фермы по производству и реализации молока (молочное скотоводство, козоводство);</a:t>
            </a:r>
            <a:br>
              <a:rPr lang="ru-RU" sz="1500" dirty="0" smtClean="0">
                <a:solidFill>
                  <a:schemeClr val="tx1"/>
                </a:solidFill>
              </a:rPr>
            </a:br>
            <a:r>
              <a:rPr lang="ru-RU" sz="1500" dirty="0" smtClean="0">
                <a:solidFill>
                  <a:schemeClr val="tx1"/>
                </a:solidFill>
              </a:rPr>
              <a:t>- предложения о создании 3 новых постоянных рабочих мест в течение 24 месяцев с момента поступления средств на счет, в том числе не менее двух постоянных рабочих мест в году получения гранта;</a:t>
            </a:r>
            <a:br>
              <a:rPr lang="ru-RU" sz="1500" dirty="0" smtClean="0">
                <a:solidFill>
                  <a:schemeClr val="tx1"/>
                </a:solidFill>
              </a:rPr>
            </a:br>
            <a:r>
              <a:rPr lang="ru-RU" sz="1500" dirty="0" smtClean="0">
                <a:solidFill>
                  <a:schemeClr val="tx1"/>
                </a:solidFill>
              </a:rPr>
              <a:t>5) плана расходов крестьянского (фермерского) хозяйства на развитие семейной животноводческой фермы за счет гранта с указанием наименований направлений использования гранта, источников финансирования, сроков исполнения;</a:t>
            </a:r>
          </a:p>
        </p:txBody>
      </p:sp>
      <p:sp>
        <p:nvSpPr>
          <p:cNvPr id="4" name="Скругленный прямоугольник 3"/>
          <p:cNvSpPr/>
          <p:nvPr/>
        </p:nvSpPr>
        <p:spPr>
          <a:xfrm>
            <a:off x="7739063" y="579438"/>
            <a:ext cx="1404937" cy="41116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23</a:t>
            </a:r>
            <a:endParaRPr lang="ru-RU" dirty="0">
              <a:cs typeface="Times New Roman" pitchFamily="18" charset="0"/>
            </a:endParaRPr>
          </a:p>
        </p:txBody>
      </p:sp>
      <p:sp>
        <p:nvSpPr>
          <p:cNvPr id="5" name="Заголовок 6"/>
          <p:cNvSpPr txBox="1">
            <a:spLocks/>
          </p:cNvSpPr>
          <p:nvPr/>
        </p:nvSpPr>
        <p:spPr>
          <a:xfrm>
            <a:off x="0" y="0"/>
            <a:ext cx="9144000" cy="523875"/>
          </a:xfrm>
          <a:prstGeom prst="rect">
            <a:avLst/>
          </a:prstGeom>
          <a:solidFill>
            <a:srgbClr val="7AFEF1"/>
          </a:solidFill>
          <a:effectLst/>
        </p:spPr>
        <p:txBody>
          <a:bodyPr anchor="ctr">
            <a:spAutoFit/>
          </a:bodyPr>
          <a:lstStyle/>
          <a:p>
            <a:pPr algn="ctr" fontAlgn="auto">
              <a:spcAft>
                <a:spcPts val="0"/>
              </a:spcAft>
              <a:defRPr/>
            </a:pPr>
            <a:r>
              <a:rPr lang="ru-RU" sz="2800" b="1" dirty="0">
                <a:latin typeface="+mj-lt"/>
                <a:ea typeface="+mj-ea"/>
                <a:cs typeface="+mj-cs"/>
              </a:rPr>
              <a:t>Перечень документов для участия в конкурсе </a:t>
            </a:r>
            <a:endParaRPr lang="ru-RU" sz="2800" b="1" dirty="0">
              <a:latin typeface="Times New Roman" pitchFamily="18" charset="0"/>
              <a:ea typeface="Open Sans Semibold" panose="020B070603080402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2" name="Title 1"/>
          <p:cNvSpPr>
            <a:spLocks noGrp="1"/>
          </p:cNvSpPr>
          <p:nvPr>
            <p:ph type="ctrTitle"/>
          </p:nvPr>
        </p:nvSpPr>
        <p:spPr>
          <a:xfrm>
            <a:off x="152400" y="685800"/>
            <a:ext cx="8704263" cy="5181600"/>
          </a:xfrm>
        </p:spPr>
        <p:txBody>
          <a:bodyPr>
            <a:noAutofit/>
          </a:bodyPr>
          <a:lstStyle/>
          <a:p>
            <a:r>
              <a:rPr lang="ru-RU" sz="1500" dirty="0" smtClean="0">
                <a:solidFill>
                  <a:schemeClr val="tx1"/>
                </a:solidFill>
              </a:rPr>
              <a:t/>
            </a:r>
            <a:br>
              <a:rPr lang="ru-RU" sz="1500" dirty="0" smtClean="0">
                <a:solidFill>
                  <a:schemeClr val="tx1"/>
                </a:solidFill>
              </a:rPr>
            </a:br>
            <a:r>
              <a:rPr lang="ru-RU" sz="1500" dirty="0" smtClean="0">
                <a:solidFill>
                  <a:schemeClr val="tx1"/>
                </a:solidFill>
              </a:rPr>
              <a:t> 6) правоустанавливающих документов на земельный участок, принадлежащий крестьянскому (фермерскому) хозяйству, либо договоров долгосрочной аренды земельного участка, на котором будет осуществлено развитие крестьянского (фермерского) хозяйства согласно целям предоставления гранта;</a:t>
            </a:r>
            <a:br>
              <a:rPr lang="ru-RU" sz="1500" dirty="0" smtClean="0">
                <a:solidFill>
                  <a:schemeClr val="tx1"/>
                </a:solidFill>
              </a:rPr>
            </a:br>
            <a:r>
              <a:rPr lang="ru-RU" sz="1500" dirty="0" smtClean="0">
                <a:solidFill>
                  <a:schemeClr val="tx1"/>
                </a:solidFill>
              </a:rPr>
              <a:t>7) правоустанавливающих документов, подтверждающих право собственности или пользования на реконструируемый, модернизируемый и (или) ремонтируемый объект (представляются в случае направления средств гранта на реконструкцию, модернизацию и (или) ремонт семейной животноводческой фермы);</a:t>
            </a:r>
            <a:br>
              <a:rPr lang="ru-RU" sz="1500" dirty="0" smtClean="0">
                <a:solidFill>
                  <a:schemeClr val="tx1"/>
                </a:solidFill>
              </a:rPr>
            </a:br>
            <a:r>
              <a:rPr lang="ru-RU" sz="1500" dirty="0" smtClean="0">
                <a:solidFill>
                  <a:schemeClr val="tx1"/>
                </a:solidFill>
              </a:rPr>
              <a:t>8) информации налогового органа, подтверждающей отсутствие у крестьянского (фермерского) хозяйства недоимки по уплате налогов, сборов и иных обязательных платежей в бюджетную систему Российской Федерации, выданной по состоянию не ранее 30 календарных дней до даты подачи заявки на участие в конкурсе;</a:t>
            </a:r>
            <a:br>
              <a:rPr lang="ru-RU" sz="1500" dirty="0" smtClean="0">
                <a:solidFill>
                  <a:schemeClr val="tx1"/>
                </a:solidFill>
              </a:rPr>
            </a:br>
            <a:r>
              <a:rPr lang="ru-RU" sz="1500" dirty="0" smtClean="0">
                <a:solidFill>
                  <a:schemeClr val="tx1"/>
                </a:solidFill>
              </a:rPr>
              <a:t>9) информации Фонда социального страхования Российской Федерации об отсутствии (о наличии) у крестьянского (фермерского) хозяйства задолженности (недоимки) по уплате страховых взносов, уплачиваемых в Фонд социального страхования Российской Федерации, за последний отчетный период, по которому истек установленный федеральным законодательством срок представления отчетности, или информации о том, что индивидуальный предприниматель не зарегистрирован в качестве страхователя. Указанная информация представляется крестьянским (фермерским) хозяйством по собственной инициативе;</a:t>
            </a:r>
            <a:br>
              <a:rPr lang="ru-RU" sz="1500" dirty="0" smtClean="0">
                <a:solidFill>
                  <a:schemeClr val="tx1"/>
                </a:solidFill>
              </a:rPr>
            </a:br>
            <a:r>
              <a:rPr lang="ru-RU" sz="1500" dirty="0" smtClean="0">
                <a:solidFill>
                  <a:schemeClr val="tx1"/>
                </a:solidFill>
              </a:rPr>
              <a:t>10) справки о численности членов крестьянского (фермерского) хозяйства и работников, с которыми заключены трудовые договоры (контракты), на дату подачи заявки на участие в конкурсе по форме, утвержденной приказом начальника Департамента.</a:t>
            </a:r>
            <a:br>
              <a:rPr lang="ru-RU" sz="1500" dirty="0" smtClean="0">
                <a:solidFill>
                  <a:schemeClr val="tx1"/>
                </a:solidFill>
              </a:rPr>
            </a:br>
            <a:endParaRPr lang="ru-RU" sz="1500" dirty="0" smtClean="0">
              <a:solidFill>
                <a:schemeClr val="tx1"/>
              </a:solidFill>
            </a:endParaRPr>
          </a:p>
        </p:txBody>
      </p:sp>
      <p:sp>
        <p:nvSpPr>
          <p:cNvPr id="4" name="Скругленный прямоугольник 3"/>
          <p:cNvSpPr/>
          <p:nvPr/>
        </p:nvSpPr>
        <p:spPr>
          <a:xfrm>
            <a:off x="7739063" y="381000"/>
            <a:ext cx="1404937" cy="41116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24</a:t>
            </a:r>
            <a:endParaRPr lang="ru-RU" dirty="0">
              <a:cs typeface="Times New Roman" pitchFamily="18" charset="0"/>
            </a:endParaRPr>
          </a:p>
        </p:txBody>
      </p:sp>
      <p:sp>
        <p:nvSpPr>
          <p:cNvPr id="5" name="Заголовок 6"/>
          <p:cNvSpPr txBox="1">
            <a:spLocks/>
          </p:cNvSpPr>
          <p:nvPr/>
        </p:nvSpPr>
        <p:spPr>
          <a:xfrm>
            <a:off x="0" y="0"/>
            <a:ext cx="7620000" cy="523875"/>
          </a:xfrm>
          <a:prstGeom prst="rect">
            <a:avLst/>
          </a:prstGeom>
          <a:solidFill>
            <a:srgbClr val="7AFEF1"/>
          </a:solidFill>
          <a:effectLst/>
        </p:spPr>
        <p:txBody>
          <a:bodyPr wrap="square" anchor="ctr">
            <a:spAutoFit/>
          </a:bodyPr>
          <a:lstStyle/>
          <a:p>
            <a:pPr algn="ctr" fontAlgn="auto">
              <a:spcAft>
                <a:spcPts val="0"/>
              </a:spcAft>
              <a:defRPr/>
            </a:pPr>
            <a:r>
              <a:rPr lang="ru-RU" sz="2800" b="1" dirty="0">
                <a:latin typeface="+mj-lt"/>
                <a:ea typeface="+mj-ea"/>
                <a:cs typeface="+mj-cs"/>
              </a:rPr>
              <a:t>Перечень документов для участия в конкурсе </a:t>
            </a:r>
            <a:endParaRPr lang="ru-RU" sz="2800" b="1" dirty="0">
              <a:latin typeface="Times New Roman" pitchFamily="18" charset="0"/>
              <a:ea typeface="Open Sans Semibold" panose="020B070603080402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4" name="Title 1"/>
          <p:cNvSpPr>
            <a:spLocks noGrp="1"/>
          </p:cNvSpPr>
          <p:nvPr>
            <p:ph type="ctrTitle"/>
          </p:nvPr>
        </p:nvSpPr>
        <p:spPr>
          <a:xfrm>
            <a:off x="304800" y="990600"/>
            <a:ext cx="8551863" cy="4267200"/>
          </a:xfrm>
        </p:spPr>
        <p:txBody>
          <a:bodyPr>
            <a:normAutofit fontScale="90000"/>
          </a:bodyPr>
          <a:lstStyle/>
          <a:p>
            <a:pPr algn="ctr"/>
            <a:r>
              <a:rPr lang="ru-RU" sz="5300" dirty="0" smtClean="0"/>
              <a:t>Гранты </a:t>
            </a:r>
            <a:br>
              <a:rPr lang="ru-RU" sz="5300" dirty="0" smtClean="0"/>
            </a:br>
            <a:r>
              <a:rPr lang="ru-RU" sz="5300" dirty="0" smtClean="0"/>
              <a:t> сельскохозяйственным потребительским кооперативам для развития материально-технической базы</a:t>
            </a:r>
            <a:endParaRPr lang="ru-RU" sz="5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5" name="Title 1"/>
          <p:cNvSpPr>
            <a:spLocks noGrp="1"/>
          </p:cNvSpPr>
          <p:nvPr>
            <p:ph type="ctrTitle" idx="4294967295"/>
          </p:nvPr>
        </p:nvSpPr>
        <p:spPr>
          <a:xfrm>
            <a:off x="304800" y="990600"/>
            <a:ext cx="8534400" cy="4572000"/>
          </a:xfrm>
        </p:spPr>
        <p:txBody>
          <a:bodyPr/>
          <a:lstStyle/>
          <a:p>
            <a:pPr algn="l"/>
            <a:r>
              <a:rPr lang="ru-RU" sz="1600" dirty="0" smtClean="0"/>
              <a:t>       Гранты </a:t>
            </a:r>
            <a:r>
              <a:rPr lang="ru-RU" sz="1600" b="1" dirty="0" smtClean="0"/>
              <a:t>предоставляются</a:t>
            </a:r>
            <a:r>
              <a:rPr lang="ru-RU" sz="1600" dirty="0" smtClean="0"/>
              <a:t> на конкурсной основе сельскохозяйственным потребительским кооперативам для развития материально-технической базы.</a:t>
            </a:r>
            <a:r>
              <a:rPr lang="ru-RU" sz="1000" dirty="0" smtClean="0"/>
              <a:t/>
            </a:r>
            <a:br>
              <a:rPr lang="ru-RU" sz="1000" dirty="0" smtClean="0"/>
            </a:br>
            <a:r>
              <a:rPr lang="ru-RU" sz="1400" dirty="0" smtClean="0"/>
              <a:t>      </a:t>
            </a:r>
            <a:r>
              <a:rPr lang="ru-RU" sz="1600" dirty="0" smtClean="0"/>
              <a:t/>
            </a:r>
            <a:br>
              <a:rPr lang="ru-RU" sz="1600" dirty="0" smtClean="0"/>
            </a:br>
            <a:r>
              <a:rPr lang="ru-RU" sz="1600" dirty="0" smtClean="0"/>
              <a:t>       Под </a:t>
            </a:r>
            <a:r>
              <a:rPr lang="ru-RU" sz="1600" b="1" dirty="0" smtClean="0"/>
              <a:t>сельскохозяйственным потребительским кооперативом  </a:t>
            </a:r>
            <a:r>
              <a:rPr lang="ru-RU" sz="1600" dirty="0" smtClean="0"/>
              <a:t>понимается с/</a:t>
            </a:r>
            <a:r>
              <a:rPr lang="ru-RU" sz="1600" dirty="0" err="1" smtClean="0"/>
              <a:t>х</a:t>
            </a:r>
            <a:r>
              <a:rPr lang="ru-RU" sz="1600" dirty="0" smtClean="0"/>
              <a:t> потребительский перерабатывающий и (или) с/</a:t>
            </a:r>
            <a:r>
              <a:rPr lang="ru-RU" sz="1600" dirty="0" err="1" smtClean="0"/>
              <a:t>х</a:t>
            </a:r>
            <a:r>
              <a:rPr lang="ru-RU" sz="1600" dirty="0" smtClean="0"/>
              <a:t> сбытовой кооператив, действующий не менее 12 месяцев с даты регистрации, осуществляющий деятельность по заготовке, хранению, подработке, переработке, сортировке, убою, первичной переработке, охлаждению молока, мяса с/</a:t>
            </a:r>
            <a:r>
              <a:rPr lang="ru-RU" sz="1600" dirty="0" err="1" smtClean="0"/>
              <a:t>х</a:t>
            </a:r>
            <a:r>
              <a:rPr lang="ru-RU" sz="1600" dirty="0" smtClean="0"/>
              <a:t> животных, птицы, рыбы и объектов </a:t>
            </a:r>
            <a:r>
              <a:rPr lang="ru-RU" sz="1600" dirty="0" err="1" smtClean="0"/>
              <a:t>аквакультуры</a:t>
            </a:r>
            <a:r>
              <a:rPr lang="ru-RU" sz="1600" dirty="0" smtClean="0"/>
              <a:t>, картофеля, грибов, овощей, плодов и ягод, в том числе дикорастущих, подготовке к реализации с/</a:t>
            </a:r>
            <a:r>
              <a:rPr lang="ru-RU" sz="1600" dirty="0" err="1" smtClean="0"/>
              <a:t>х</a:t>
            </a:r>
            <a:r>
              <a:rPr lang="ru-RU" sz="1600" dirty="0" smtClean="0"/>
              <a:t> продукции и продуктов ее переработки, объединяющий не менее 10 с/</a:t>
            </a:r>
            <a:r>
              <a:rPr lang="ru-RU" sz="1600" dirty="0" err="1" smtClean="0"/>
              <a:t>х</a:t>
            </a:r>
            <a:r>
              <a:rPr lang="ru-RU" sz="1600" dirty="0" smtClean="0"/>
              <a:t> товаропроизводителей на правах членов кооперативов (кроме ассоциированного членства), при этом не менее 70 % выручки с/</a:t>
            </a:r>
            <a:r>
              <a:rPr lang="ru-RU" sz="1600" dirty="0" err="1" smtClean="0"/>
              <a:t>х</a:t>
            </a:r>
            <a:r>
              <a:rPr lang="ru-RU" sz="1600" dirty="0" smtClean="0"/>
              <a:t> потребительского кооператива должно формироваться за счет осуществления  перерабатывающей и (или) сбытовой деятельности.</a:t>
            </a:r>
            <a:br>
              <a:rPr lang="ru-RU" sz="1600" dirty="0" smtClean="0"/>
            </a:br>
            <a:r>
              <a:rPr lang="ru-RU" sz="1000" dirty="0" smtClean="0"/>
              <a:t>   </a:t>
            </a:r>
            <a:r>
              <a:rPr lang="ru-RU" sz="1600" dirty="0" smtClean="0"/>
              <a:t/>
            </a:r>
            <a:br>
              <a:rPr lang="ru-RU" sz="1600" dirty="0" smtClean="0"/>
            </a:br>
            <a:r>
              <a:rPr lang="ru-RU" sz="1600" dirty="0" smtClean="0"/>
              <a:t>       Грант должен быть использован в срок </a:t>
            </a:r>
            <a:r>
              <a:rPr lang="ru-RU" sz="1600" b="1" dirty="0" smtClean="0"/>
              <a:t>не более 18 месяцев </a:t>
            </a:r>
            <a:r>
              <a:rPr lang="ru-RU" sz="1600" dirty="0" smtClean="0"/>
              <a:t>с момента поступления средств на лицевой счет победителя конкурса. </a:t>
            </a:r>
            <a:br>
              <a:rPr lang="ru-RU" sz="1600" dirty="0" smtClean="0"/>
            </a:br>
            <a:r>
              <a:rPr lang="ru-RU" sz="1000" dirty="0" smtClean="0"/>
              <a:t>      </a:t>
            </a:r>
            <a:r>
              <a:rPr lang="ru-RU" sz="1600" dirty="0" smtClean="0"/>
              <a:t/>
            </a:r>
            <a:br>
              <a:rPr lang="ru-RU" sz="1600" dirty="0" smtClean="0"/>
            </a:br>
            <a:r>
              <a:rPr lang="ru-RU" sz="1600" dirty="0" smtClean="0"/>
              <a:t>       </a:t>
            </a:r>
            <a:r>
              <a:rPr lang="ru-RU" sz="1600" b="1" dirty="0" smtClean="0"/>
              <a:t>Максимальный размер гранта </a:t>
            </a:r>
            <a:r>
              <a:rPr lang="ru-RU" sz="1600" dirty="0" smtClean="0"/>
              <a:t>не может превышать  30 млн. рублей, но не более 60 процентов затрат на цели, с учетом собственных средств кооператива.</a:t>
            </a:r>
          </a:p>
        </p:txBody>
      </p:sp>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26</a:t>
            </a:r>
            <a:endParaRPr lang="ru-RU" dirty="0">
              <a:cs typeface="Times New Roman" pitchFamily="18" charset="0"/>
            </a:endParaRPr>
          </a:p>
        </p:txBody>
      </p:sp>
      <p:sp>
        <p:nvSpPr>
          <p:cNvPr id="5" name="Заголовок 6"/>
          <p:cNvSpPr txBox="1">
            <a:spLocks/>
          </p:cNvSpPr>
          <p:nvPr/>
        </p:nvSpPr>
        <p:spPr>
          <a:xfrm>
            <a:off x="0" y="77788"/>
            <a:ext cx="7620000" cy="523220"/>
          </a:xfrm>
          <a:prstGeom prst="rect">
            <a:avLst/>
          </a:prstGeom>
          <a:solidFill>
            <a:srgbClr val="7AFEF1"/>
          </a:solidFill>
          <a:effectLst/>
        </p:spPr>
        <p:txBody>
          <a:bodyPr anchor="ctr">
            <a:spAutoFit/>
          </a:bodyPr>
          <a:lstStyle/>
          <a:p>
            <a:pPr algn="ctr"/>
            <a:r>
              <a:rPr lang="ru-RU" sz="2800" b="1" dirty="0">
                <a:latin typeface="+mn-lt"/>
              </a:rPr>
              <a:t>Порядок предоставления грантов</a:t>
            </a:r>
            <a:r>
              <a:rPr lang="ru-RU" sz="2800" dirty="0">
                <a:latin typeface="+mn-lt"/>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27</a:t>
            </a:r>
            <a:endParaRPr lang="ru-RU" dirty="0">
              <a:cs typeface="Times New Roman" pitchFamily="18" charset="0"/>
            </a:endParaRPr>
          </a:p>
        </p:txBody>
      </p:sp>
      <p:sp>
        <p:nvSpPr>
          <p:cNvPr id="5" name="Заголовок 6"/>
          <p:cNvSpPr txBox="1">
            <a:spLocks/>
          </p:cNvSpPr>
          <p:nvPr/>
        </p:nvSpPr>
        <p:spPr>
          <a:xfrm>
            <a:off x="0" y="77788"/>
            <a:ext cx="7620000" cy="523220"/>
          </a:xfrm>
          <a:prstGeom prst="rect">
            <a:avLst/>
          </a:prstGeom>
          <a:solidFill>
            <a:srgbClr val="7AFEF1"/>
          </a:solidFill>
          <a:effectLst/>
        </p:spPr>
        <p:txBody>
          <a:bodyPr anchor="ctr">
            <a:spAutoFit/>
          </a:bodyPr>
          <a:lstStyle/>
          <a:p>
            <a:pPr algn="ctr"/>
            <a:r>
              <a:rPr lang="ru-RU" sz="2800" b="1" dirty="0">
                <a:latin typeface="+mn-lt"/>
              </a:rPr>
              <a:t>Порядок предоставления грантов</a:t>
            </a:r>
            <a:r>
              <a:rPr lang="ru-RU" sz="2800" dirty="0">
                <a:latin typeface="+mn-lt"/>
              </a:rPr>
              <a:t> </a:t>
            </a:r>
          </a:p>
        </p:txBody>
      </p:sp>
      <p:pic>
        <p:nvPicPr>
          <p:cNvPr id="4098" name="Picture 2"/>
          <p:cNvPicPr>
            <a:picLocks noChangeAspect="1" noChangeArrowheads="1"/>
          </p:cNvPicPr>
          <p:nvPr/>
        </p:nvPicPr>
        <p:blipFill>
          <a:blip r:embed="rId3"/>
          <a:srcRect l="16452" t="23076" r="12543" b="21904"/>
          <a:stretch>
            <a:fillRect/>
          </a:stretch>
        </p:blipFill>
        <p:spPr bwMode="auto">
          <a:xfrm>
            <a:off x="188771" y="1143000"/>
            <a:ext cx="8802829"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0" name="Title 1"/>
          <p:cNvSpPr>
            <a:spLocks noGrp="1"/>
          </p:cNvSpPr>
          <p:nvPr>
            <p:ph type="ctrTitle"/>
          </p:nvPr>
        </p:nvSpPr>
        <p:spPr>
          <a:xfrm>
            <a:off x="152399" y="533400"/>
            <a:ext cx="8991601" cy="5638800"/>
          </a:xfrm>
        </p:spPr>
        <p:txBody>
          <a:bodyPr>
            <a:noAutofit/>
          </a:bodyPr>
          <a:lstStyle/>
          <a:p>
            <a:pPr>
              <a:lnSpc>
                <a:spcPct val="95000"/>
              </a:lnSpc>
            </a:pPr>
            <a:r>
              <a:rPr lang="ru-RU" sz="1500" dirty="0" smtClean="0">
                <a:solidFill>
                  <a:schemeClr val="tx1"/>
                </a:solidFill>
              </a:rPr>
              <a:t>К участию в конкурсе допускаются кооперативы, соответствующие одновременно следующим требованиям:</a:t>
            </a:r>
            <a:br>
              <a:rPr lang="ru-RU" sz="1500" dirty="0" smtClean="0">
                <a:solidFill>
                  <a:schemeClr val="tx1"/>
                </a:solidFill>
              </a:rPr>
            </a:br>
            <a:r>
              <a:rPr lang="ru-RU" sz="1500" dirty="0" smtClean="0">
                <a:solidFill>
                  <a:schemeClr val="tx1"/>
                </a:solidFill>
              </a:rPr>
              <a:t>1) являющиеся с/</a:t>
            </a:r>
            <a:r>
              <a:rPr lang="ru-RU" sz="1500" dirty="0" err="1" smtClean="0">
                <a:solidFill>
                  <a:schemeClr val="tx1"/>
                </a:solidFill>
              </a:rPr>
              <a:t>х</a:t>
            </a:r>
            <a:r>
              <a:rPr lang="ru-RU" sz="1500" dirty="0" smtClean="0">
                <a:solidFill>
                  <a:schemeClr val="tx1"/>
                </a:solidFill>
              </a:rPr>
              <a:t> потребительским перерабатывающим  и (или) с/</a:t>
            </a:r>
            <a:r>
              <a:rPr lang="ru-RU" sz="1500" dirty="0" err="1" smtClean="0">
                <a:solidFill>
                  <a:schemeClr val="tx1"/>
                </a:solidFill>
              </a:rPr>
              <a:t>х</a:t>
            </a:r>
            <a:r>
              <a:rPr lang="ru-RU" sz="1500" dirty="0" smtClean="0">
                <a:solidFill>
                  <a:schemeClr val="tx1"/>
                </a:solidFill>
              </a:rPr>
              <a:t> сбытовым кооперативом;</a:t>
            </a:r>
            <a:br>
              <a:rPr lang="ru-RU" sz="1500" dirty="0" smtClean="0">
                <a:solidFill>
                  <a:schemeClr val="tx1"/>
                </a:solidFill>
              </a:rPr>
            </a:br>
            <a:r>
              <a:rPr lang="ru-RU" sz="1500" dirty="0" smtClean="0">
                <a:solidFill>
                  <a:schemeClr val="tx1"/>
                </a:solidFill>
              </a:rPr>
              <a:t>2) зарегистрированные на территории Смоленской области и действующие  не менее 12 месяцев с даты регистрации;</a:t>
            </a:r>
            <a:br>
              <a:rPr lang="ru-RU" sz="1500" dirty="0" smtClean="0">
                <a:solidFill>
                  <a:schemeClr val="tx1"/>
                </a:solidFill>
              </a:rPr>
            </a:br>
            <a:r>
              <a:rPr lang="ru-RU" sz="1500" dirty="0" smtClean="0">
                <a:solidFill>
                  <a:schemeClr val="tx1"/>
                </a:solidFill>
              </a:rPr>
              <a:t>3) осуществляющие деятельность по заготовке, хранению, подработке, переработке, сортировке, убою, первичной переработке, охлаждению молока, мяса с/</a:t>
            </a:r>
            <a:r>
              <a:rPr lang="ru-RU" sz="1500" dirty="0" err="1" smtClean="0">
                <a:solidFill>
                  <a:schemeClr val="tx1"/>
                </a:solidFill>
              </a:rPr>
              <a:t>х</a:t>
            </a:r>
            <a:r>
              <a:rPr lang="ru-RU" sz="1500" dirty="0" smtClean="0">
                <a:solidFill>
                  <a:schemeClr val="tx1"/>
                </a:solidFill>
              </a:rPr>
              <a:t> животных, птицы, рыбы и объектов </a:t>
            </a:r>
            <a:r>
              <a:rPr lang="ru-RU" sz="1500" dirty="0" err="1" smtClean="0">
                <a:solidFill>
                  <a:schemeClr val="tx1"/>
                </a:solidFill>
              </a:rPr>
              <a:t>аквакультуры</a:t>
            </a:r>
            <a:r>
              <a:rPr lang="ru-RU" sz="1500" dirty="0" smtClean="0">
                <a:solidFill>
                  <a:schemeClr val="tx1"/>
                </a:solidFill>
              </a:rPr>
              <a:t>, картофеля, грибов, овощей, плодов и ягод, в том числе дикорастущих, подготовке к реализации сельскохозяйственной продукции и продуктов ее переработки;</a:t>
            </a:r>
            <a:br>
              <a:rPr lang="ru-RU" sz="1500" dirty="0" smtClean="0">
                <a:solidFill>
                  <a:schemeClr val="tx1"/>
                </a:solidFill>
              </a:rPr>
            </a:br>
            <a:r>
              <a:rPr lang="ru-RU" sz="1500" dirty="0" smtClean="0">
                <a:solidFill>
                  <a:schemeClr val="tx1"/>
                </a:solidFill>
              </a:rPr>
              <a:t>4) объединяющие не менее 10 сельскохозяйственных товаропроизводителей на правах членов кооператива (кроме ассоциированного членства);</a:t>
            </a:r>
            <a:br>
              <a:rPr lang="ru-RU" sz="1500" dirty="0" smtClean="0">
                <a:solidFill>
                  <a:schemeClr val="tx1"/>
                </a:solidFill>
              </a:rPr>
            </a:br>
            <a:r>
              <a:rPr lang="ru-RU" sz="1500" dirty="0" smtClean="0">
                <a:solidFill>
                  <a:schemeClr val="tx1"/>
                </a:solidFill>
              </a:rPr>
              <a:t>5) формирующие за счет осуществления перерабатывающей и (или) сбытовой деятельности не менее 70 процентов выручки;</a:t>
            </a:r>
            <a:br>
              <a:rPr lang="ru-RU" sz="1500" dirty="0" smtClean="0">
                <a:solidFill>
                  <a:schemeClr val="tx1"/>
                </a:solidFill>
              </a:rPr>
            </a:br>
            <a:r>
              <a:rPr lang="ru-RU" sz="1500" dirty="0" smtClean="0">
                <a:solidFill>
                  <a:schemeClr val="tx1"/>
                </a:solidFill>
              </a:rPr>
              <a:t>6) имеющие в собственности или долгосрочной аренде земельный участок, на котором будет осуществлено развитие материально-технической базы;</a:t>
            </a:r>
            <a:br>
              <a:rPr lang="ru-RU" sz="1500" dirty="0" smtClean="0">
                <a:solidFill>
                  <a:schemeClr val="tx1"/>
                </a:solidFill>
              </a:rPr>
            </a:br>
            <a:r>
              <a:rPr lang="ru-RU" sz="1500" dirty="0" smtClean="0">
                <a:solidFill>
                  <a:schemeClr val="tx1"/>
                </a:solidFill>
              </a:rPr>
              <a:t>7) предусматривающие приобретение не менее 50 % общего объема  с/</a:t>
            </a:r>
            <a:r>
              <a:rPr lang="ru-RU" sz="1500" dirty="0" err="1" smtClean="0">
                <a:solidFill>
                  <a:schemeClr val="tx1"/>
                </a:solidFill>
              </a:rPr>
              <a:t>х</a:t>
            </a:r>
            <a:r>
              <a:rPr lang="ru-RU" sz="1500" dirty="0" smtClean="0">
                <a:solidFill>
                  <a:schemeClr val="tx1"/>
                </a:solidFill>
              </a:rPr>
              <a:t> продукции для заготовки и (или) сортировки, и (или) убоя,  и (или) первичной переработки, и (или) охлаждения у членов кооператива;</a:t>
            </a:r>
            <a:br>
              <a:rPr lang="ru-RU" sz="1500" dirty="0" smtClean="0">
                <a:solidFill>
                  <a:schemeClr val="tx1"/>
                </a:solidFill>
              </a:rPr>
            </a:br>
            <a:r>
              <a:rPr lang="ru-RU" sz="1500" dirty="0" smtClean="0">
                <a:solidFill>
                  <a:schemeClr val="tx1"/>
                </a:solidFill>
              </a:rPr>
              <a:t>8) являющиеся членом ревизионного союза сельскохозяйственных кооперативов;</a:t>
            </a:r>
            <a:br>
              <a:rPr lang="ru-RU" sz="1500" dirty="0" smtClean="0">
                <a:solidFill>
                  <a:schemeClr val="tx1"/>
                </a:solidFill>
              </a:rPr>
            </a:br>
            <a:r>
              <a:rPr lang="ru-RU" sz="1500" dirty="0" smtClean="0">
                <a:solidFill>
                  <a:schemeClr val="tx1"/>
                </a:solidFill>
              </a:rPr>
              <a:t>9) не имеющие недоимки по уплате налогов, сборов и иных обязательных платежей в бюджетную систему РФ по месту нахождения кооператива (месту нахождения его обособленных подразделений, месту нахождения принадлежащих ему недвижимого имущества и транспортных средств) на территории Смоленской области (за исключением случаев реструктуризации задолженности, предоставления инвестиционного налогового кредита, отсрочки или рассрочки по уплате налога, сумм налога, приостановленных к взысканию);</a:t>
            </a:r>
          </a:p>
        </p:txBody>
      </p:sp>
      <p:sp>
        <p:nvSpPr>
          <p:cNvPr id="4" name="Скругленный прямоугольник 3"/>
          <p:cNvSpPr/>
          <p:nvPr/>
        </p:nvSpPr>
        <p:spPr>
          <a:xfrm>
            <a:off x="7739063" y="2286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28</a:t>
            </a:r>
            <a:endParaRPr lang="ru-RU" dirty="0">
              <a:cs typeface="Times New Roman" pitchFamily="18" charset="0"/>
            </a:endParaRPr>
          </a:p>
        </p:txBody>
      </p:sp>
      <p:sp>
        <p:nvSpPr>
          <p:cNvPr id="5" name="Заголовок 6"/>
          <p:cNvSpPr txBox="1">
            <a:spLocks/>
          </p:cNvSpPr>
          <p:nvPr/>
        </p:nvSpPr>
        <p:spPr>
          <a:xfrm>
            <a:off x="0" y="92075"/>
            <a:ext cx="7620000" cy="461665"/>
          </a:xfrm>
          <a:prstGeom prst="rect">
            <a:avLst/>
          </a:prstGeom>
          <a:solidFill>
            <a:srgbClr val="7AFEF1"/>
          </a:solidFill>
          <a:effectLst/>
        </p:spPr>
        <p:txBody>
          <a:bodyPr anchor="ctr">
            <a:spAutoFit/>
          </a:bodyPr>
          <a:lstStyle/>
          <a:p>
            <a:pPr algn="ctr"/>
            <a:r>
              <a:rPr lang="ru-RU" sz="2400" b="1" dirty="0">
                <a:latin typeface="+mn-lt"/>
              </a:rPr>
              <a:t>Требования к </a:t>
            </a:r>
            <a:r>
              <a:rPr lang="ru-RU" sz="2400" b="1" dirty="0" smtClean="0">
                <a:latin typeface="+mn-lt"/>
              </a:rPr>
              <a:t>кооперативам для </a:t>
            </a:r>
            <a:r>
              <a:rPr lang="ru-RU" sz="2400" b="1" dirty="0">
                <a:latin typeface="+mn-lt"/>
              </a:rPr>
              <a:t>участия в конкурсе</a:t>
            </a:r>
            <a:endParaRPr lang="ru-RU" sz="2400" b="1"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0" name="Title 1"/>
          <p:cNvSpPr>
            <a:spLocks noGrp="1"/>
          </p:cNvSpPr>
          <p:nvPr>
            <p:ph type="ctrTitle"/>
          </p:nvPr>
        </p:nvSpPr>
        <p:spPr>
          <a:xfrm>
            <a:off x="304800" y="833438"/>
            <a:ext cx="8694739" cy="5033962"/>
          </a:xfrm>
        </p:spPr>
        <p:txBody>
          <a:bodyPr>
            <a:noAutofit/>
          </a:bodyPr>
          <a:lstStyle/>
          <a:p>
            <a:r>
              <a:rPr lang="ru-RU" sz="1600" dirty="0" smtClean="0">
                <a:solidFill>
                  <a:schemeClr val="tx1"/>
                </a:solidFill>
              </a:rPr>
              <a:t/>
            </a:r>
            <a:br>
              <a:rPr lang="ru-RU" sz="1600" dirty="0" smtClean="0">
                <a:solidFill>
                  <a:schemeClr val="tx1"/>
                </a:solidFill>
              </a:rPr>
            </a:br>
            <a:r>
              <a:rPr lang="ru-RU" sz="1600" dirty="0" smtClean="0">
                <a:solidFill>
                  <a:schemeClr val="tx1"/>
                </a:solidFill>
              </a:rPr>
              <a:t> 10) имеющие бизнес-план по развитию материально-технической базы, увеличению объема произведенной и реализуемой сельскохозяйственной продукции, обоснование статей расходов со сроком окупаемости не более 5 лет; </a:t>
            </a:r>
            <a:br>
              <a:rPr lang="ru-RU" sz="1600" dirty="0" smtClean="0">
                <a:solidFill>
                  <a:schemeClr val="tx1"/>
                </a:solidFill>
              </a:rPr>
            </a:br>
            <a:r>
              <a:rPr lang="ru-RU" sz="1600" dirty="0" smtClean="0">
                <a:solidFill>
                  <a:schemeClr val="tx1"/>
                </a:solidFill>
              </a:rPr>
              <a:t>11) обязующиеся:</a:t>
            </a:r>
            <a:br>
              <a:rPr lang="ru-RU" sz="1600" dirty="0" smtClean="0">
                <a:solidFill>
                  <a:schemeClr val="tx1"/>
                </a:solidFill>
              </a:rPr>
            </a:br>
            <a:r>
              <a:rPr lang="ru-RU" sz="1600" dirty="0" smtClean="0">
                <a:solidFill>
                  <a:schemeClr val="tx1"/>
                </a:solidFill>
              </a:rPr>
              <a:t>- оплачивать не менее 40 процентов стоимости приобретений, указанных в плане расходов, за счет собственных и (или) заемных средств, в том числе непосредственно за счет собственных средств не менее 10 процентов;</a:t>
            </a:r>
            <a:br>
              <a:rPr lang="ru-RU" sz="1600" dirty="0" smtClean="0">
                <a:solidFill>
                  <a:schemeClr val="tx1"/>
                </a:solidFill>
              </a:rPr>
            </a:br>
            <a:r>
              <a:rPr lang="ru-RU" sz="1600" dirty="0" smtClean="0">
                <a:solidFill>
                  <a:schemeClr val="tx1"/>
                </a:solidFill>
              </a:rPr>
              <a:t>- осуществлять деятельность не менее 5 лет после получения гранта;</a:t>
            </a:r>
            <a:br>
              <a:rPr lang="ru-RU" sz="1600" dirty="0" smtClean="0">
                <a:solidFill>
                  <a:schemeClr val="tx1"/>
                </a:solidFill>
              </a:rPr>
            </a:br>
            <a:r>
              <a:rPr lang="ru-RU" sz="1600" dirty="0" smtClean="0">
                <a:solidFill>
                  <a:schemeClr val="tx1"/>
                </a:solidFill>
              </a:rPr>
              <a:t>- представлять ежегодно в течение 5 лет после получения гранта  в Департамент ревизионное заключение по результатам своей деятельности;</a:t>
            </a:r>
            <a:br>
              <a:rPr lang="ru-RU" sz="1600" dirty="0" smtClean="0">
                <a:solidFill>
                  <a:schemeClr val="tx1"/>
                </a:solidFill>
              </a:rPr>
            </a:br>
            <a:r>
              <a:rPr lang="ru-RU" sz="1600" dirty="0" smtClean="0">
                <a:solidFill>
                  <a:schemeClr val="tx1"/>
                </a:solidFill>
              </a:rPr>
              <a:t>- обеспечить прирост объема сельскохозяйственной продукции, реализуемой кооперативом, не менее чем на 10 процентов ежегодно в течение 5 лет после получения гранта; </a:t>
            </a:r>
            <a:br>
              <a:rPr lang="ru-RU" sz="1600" dirty="0" smtClean="0">
                <a:solidFill>
                  <a:schemeClr val="tx1"/>
                </a:solidFill>
              </a:rPr>
            </a:br>
            <a:r>
              <a:rPr lang="ru-RU" sz="1600" dirty="0" smtClean="0">
                <a:solidFill>
                  <a:schemeClr val="tx1"/>
                </a:solidFill>
              </a:rPr>
              <a:t>- создать новые постоянные рабочие места в течение 18 месяцев с момента поступления средств на счет кооператива одно на каждые 3 млн. рублей гранта,  но не менее 1 нового постоянного рабочего места в году получения гранта;</a:t>
            </a:r>
            <a:br>
              <a:rPr lang="ru-RU" sz="1600" dirty="0" smtClean="0">
                <a:solidFill>
                  <a:schemeClr val="tx1"/>
                </a:solidFill>
              </a:rPr>
            </a:br>
            <a:r>
              <a:rPr lang="ru-RU" sz="1600" dirty="0" smtClean="0">
                <a:solidFill>
                  <a:schemeClr val="tx1"/>
                </a:solidFill>
              </a:rPr>
              <a:t>- сохранить созданные новые постоянные рабочие места в течение не менее  5 лет после получения гранта;</a:t>
            </a:r>
            <a:br>
              <a:rPr lang="ru-RU" sz="1600" dirty="0" smtClean="0">
                <a:solidFill>
                  <a:schemeClr val="tx1"/>
                </a:solidFill>
              </a:rPr>
            </a:br>
            <a:r>
              <a:rPr lang="ru-RU" sz="1600" dirty="0" smtClean="0">
                <a:solidFill>
                  <a:schemeClr val="tx1"/>
                </a:solidFill>
              </a:rPr>
              <a:t>- обеспечить в текущем финансовом году уровень среднемесячной заработной платы не ниже величины прожиточного минимума в Смоленской области в расчете на душу населения за IV квартал предыдущего финансового года.</a:t>
            </a:r>
            <a:br>
              <a:rPr lang="ru-RU" sz="1600" dirty="0" smtClean="0">
                <a:solidFill>
                  <a:schemeClr val="tx1"/>
                </a:solidFill>
              </a:rPr>
            </a:br>
            <a:endParaRPr lang="ru-RU" sz="1600" dirty="0" smtClean="0">
              <a:solidFill>
                <a:schemeClr val="tx1"/>
              </a:solidFill>
            </a:endParaRPr>
          </a:p>
        </p:txBody>
      </p:sp>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29</a:t>
            </a:r>
            <a:endParaRPr lang="ru-RU" dirty="0">
              <a:cs typeface="Times New Roman" pitchFamily="18" charset="0"/>
            </a:endParaRPr>
          </a:p>
        </p:txBody>
      </p:sp>
      <p:sp>
        <p:nvSpPr>
          <p:cNvPr id="5" name="Заголовок 6"/>
          <p:cNvSpPr txBox="1">
            <a:spLocks/>
          </p:cNvSpPr>
          <p:nvPr/>
        </p:nvSpPr>
        <p:spPr>
          <a:xfrm>
            <a:off x="0" y="92075"/>
            <a:ext cx="7620000" cy="461665"/>
          </a:xfrm>
          <a:prstGeom prst="rect">
            <a:avLst/>
          </a:prstGeom>
          <a:solidFill>
            <a:srgbClr val="7AFEF1"/>
          </a:solidFill>
          <a:effectLst/>
        </p:spPr>
        <p:txBody>
          <a:bodyPr anchor="ctr">
            <a:spAutoFit/>
          </a:bodyPr>
          <a:lstStyle/>
          <a:p>
            <a:pPr algn="ctr"/>
            <a:r>
              <a:rPr lang="ru-RU" sz="2400" b="1" dirty="0">
                <a:latin typeface="+mn-lt"/>
              </a:rPr>
              <a:t>Требования к </a:t>
            </a:r>
            <a:r>
              <a:rPr lang="ru-RU" sz="2400" b="1" dirty="0" smtClean="0">
                <a:latin typeface="+mn-lt"/>
              </a:rPr>
              <a:t>кооперативам для </a:t>
            </a:r>
            <a:r>
              <a:rPr lang="ru-RU" sz="2400" b="1" dirty="0">
                <a:latin typeface="+mn-lt"/>
              </a:rPr>
              <a:t>участия в конкурсе</a:t>
            </a:r>
            <a:endParaRPr lang="ru-RU" sz="2400" b="1"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6" name="Заголовок 3"/>
          <p:cNvSpPr>
            <a:spLocks noGrp="1"/>
          </p:cNvSpPr>
          <p:nvPr>
            <p:ph type="ctrTitle"/>
          </p:nvPr>
        </p:nvSpPr>
        <p:spPr>
          <a:xfrm>
            <a:off x="1212850" y="222250"/>
            <a:ext cx="6261100" cy="458788"/>
          </a:xfrm>
          <a:solidFill>
            <a:srgbClr val="7AFEF1"/>
          </a:solidFill>
        </p:spPr>
        <p:txBody>
          <a:bodyPr>
            <a:normAutofit fontScale="90000"/>
          </a:bodyPr>
          <a:lstStyle/>
          <a:p>
            <a:pPr algn="ctr"/>
            <a:r>
              <a:rPr lang="ru-RU" sz="2800" smtClean="0">
                <a:solidFill>
                  <a:schemeClr val="tx1"/>
                </a:solidFill>
              </a:rPr>
              <a:t> Мониторинг</a:t>
            </a:r>
          </a:p>
        </p:txBody>
      </p:sp>
      <p:sp>
        <p:nvSpPr>
          <p:cNvPr id="16387" name="Подзаголовок 15"/>
          <p:cNvSpPr>
            <a:spLocks noGrp="1"/>
          </p:cNvSpPr>
          <p:nvPr>
            <p:ph type="subTitle" idx="1"/>
          </p:nvPr>
        </p:nvSpPr>
        <p:spPr>
          <a:xfrm>
            <a:off x="1365250" y="681038"/>
            <a:ext cx="7329488" cy="609600"/>
          </a:xfrm>
        </p:spPr>
        <p:txBody>
          <a:bodyPr>
            <a:normAutofit fontScale="92500" lnSpcReduction="20000"/>
          </a:bodyPr>
          <a:lstStyle/>
          <a:p>
            <a:pPr algn="just"/>
            <a:r>
              <a:rPr lang="ru-RU" sz="2000" smtClean="0">
                <a:solidFill>
                  <a:schemeClr val="tx1"/>
                </a:solidFill>
              </a:rPr>
              <a:t>В декабре 2016 года была проведена работа по формированию списков потенциальных участников грантовой поддержки. </a:t>
            </a:r>
            <a:endParaRPr lang="ru-RU" sz="2000" smtClean="0"/>
          </a:p>
        </p:txBody>
      </p:sp>
      <p:graphicFrame>
        <p:nvGraphicFramePr>
          <p:cNvPr id="17" name="Схема 16"/>
          <p:cNvGraphicFramePr/>
          <p:nvPr/>
        </p:nvGraphicFramePr>
        <p:xfrm>
          <a:off x="1365195" y="2054656"/>
          <a:ext cx="7482545" cy="340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Подзаголовок 15"/>
          <p:cNvSpPr txBox="1">
            <a:spLocks/>
          </p:cNvSpPr>
          <p:nvPr/>
        </p:nvSpPr>
        <p:spPr>
          <a:xfrm>
            <a:off x="1365250" y="1444625"/>
            <a:ext cx="7329488" cy="609600"/>
          </a:xfrm>
          <a:prstGeom prst="rect">
            <a:avLst/>
          </a:prstGeom>
        </p:spPr>
        <p:txBody>
          <a:bodyPr>
            <a:normAutofit fontScale="85000" lnSpcReduction="20000"/>
          </a:bodyPr>
          <a:lstStyle/>
          <a:p>
            <a:pPr algn="just" fontAlgn="auto">
              <a:spcBef>
                <a:spcPct val="20000"/>
              </a:spcBef>
              <a:spcAft>
                <a:spcPts val="0"/>
              </a:spcAft>
              <a:buFont typeface="Arial" pitchFamily="34" charset="0"/>
              <a:buNone/>
              <a:defRPr/>
            </a:pPr>
            <a:r>
              <a:rPr lang="ru-RU" sz="2400" dirty="0">
                <a:latin typeface="+mn-lt"/>
                <a:cs typeface="+mn-cs"/>
              </a:rPr>
              <a:t>По результатам проведенной работы планируют принять участие в конкурсах на получение грантов:</a:t>
            </a:r>
          </a:p>
          <a:p>
            <a:pPr algn="just" fontAlgn="auto">
              <a:spcBef>
                <a:spcPct val="20000"/>
              </a:spcBef>
              <a:spcAft>
                <a:spcPts val="0"/>
              </a:spcAft>
              <a:buFont typeface="Arial" pitchFamily="34" charset="0"/>
              <a:buNone/>
              <a:defRPr/>
            </a:pPr>
            <a:endParaRPr lang="ru-RU" sz="2800" dirty="0">
              <a:solidFill>
                <a:srgbClr val="7ABC32"/>
              </a:solidFill>
              <a:latin typeface="+mn-lt"/>
              <a:cs typeface="+mn-cs"/>
            </a:endParaRPr>
          </a:p>
        </p:txBody>
      </p:sp>
      <p:sp>
        <p:nvSpPr>
          <p:cNvPr id="8" name="Скругленный прямоугольник 7"/>
          <p:cNvSpPr/>
          <p:nvPr/>
        </p:nvSpPr>
        <p:spPr>
          <a:xfrm>
            <a:off x="7739063" y="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3</a:t>
            </a:r>
            <a:endParaRPr lang="ru-RU" dirty="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7"/>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482" name="Title 1"/>
          <p:cNvSpPr>
            <a:spLocks noGrp="1"/>
          </p:cNvSpPr>
          <p:nvPr>
            <p:ph type="ctrTitle"/>
          </p:nvPr>
        </p:nvSpPr>
        <p:spPr>
          <a:xfrm>
            <a:off x="304800" y="533400"/>
            <a:ext cx="8551863" cy="5334000"/>
          </a:xfrm>
        </p:spPr>
        <p:txBody>
          <a:bodyPr>
            <a:noAutofit/>
          </a:bodyPr>
          <a:lstStyle/>
          <a:p>
            <a:r>
              <a:rPr lang="ru-RU" sz="1500" dirty="0" smtClean="0">
                <a:solidFill>
                  <a:schemeClr val="tx1"/>
                </a:solidFill>
              </a:rPr>
              <a:t>Заявка на участие в конкурсе, содержащая опись документов, с приложением:</a:t>
            </a:r>
            <a:br>
              <a:rPr lang="ru-RU" sz="1500" dirty="0" smtClean="0">
                <a:solidFill>
                  <a:schemeClr val="tx1"/>
                </a:solidFill>
              </a:rPr>
            </a:br>
            <a:r>
              <a:rPr lang="ru-RU" sz="1500" dirty="0" smtClean="0">
                <a:solidFill>
                  <a:schemeClr val="tx1"/>
                </a:solidFill>
              </a:rPr>
              <a:t> 1) выписки из Единого государственного реестра юридических лиц (представляется кооперативом по собственной инициативе);</a:t>
            </a:r>
            <a:br>
              <a:rPr lang="ru-RU" sz="1500" dirty="0" smtClean="0">
                <a:solidFill>
                  <a:schemeClr val="tx1"/>
                </a:solidFill>
              </a:rPr>
            </a:br>
            <a:r>
              <a:rPr lang="ru-RU" sz="1500" dirty="0" smtClean="0">
                <a:solidFill>
                  <a:schemeClr val="tx1"/>
                </a:solidFill>
              </a:rPr>
              <a:t>2) учредительных документов;</a:t>
            </a:r>
            <a:br>
              <a:rPr lang="ru-RU" sz="1500" dirty="0" smtClean="0">
                <a:solidFill>
                  <a:schemeClr val="tx1"/>
                </a:solidFill>
              </a:rPr>
            </a:br>
            <a:r>
              <a:rPr lang="ru-RU" sz="1500" dirty="0" smtClean="0">
                <a:solidFill>
                  <a:schemeClr val="tx1"/>
                </a:solidFill>
              </a:rPr>
              <a:t>3) справки ревизионного союза, подтверждающей нахождение кооператива  в составе ревизионного союза сельскохозяйственных кооперативов, выданной не ранее чем за один месяц до дня подачи заявки на участие в конкурсе;</a:t>
            </a:r>
            <a:br>
              <a:rPr lang="ru-RU" sz="1500" dirty="0" smtClean="0">
                <a:solidFill>
                  <a:schemeClr val="tx1"/>
                </a:solidFill>
              </a:rPr>
            </a:br>
            <a:r>
              <a:rPr lang="ru-RU" sz="1500" dirty="0" smtClean="0">
                <a:solidFill>
                  <a:schemeClr val="tx1"/>
                </a:solidFill>
              </a:rPr>
              <a:t>4) бизнес-плана развития кооператива (на бумажном носителе и в электронном виде), содержащего следующие положения:</a:t>
            </a:r>
            <a:br>
              <a:rPr lang="ru-RU" sz="1500" dirty="0" smtClean="0">
                <a:solidFill>
                  <a:schemeClr val="tx1"/>
                </a:solidFill>
              </a:rPr>
            </a:br>
            <a:r>
              <a:rPr lang="ru-RU" sz="1500" dirty="0" smtClean="0">
                <a:solidFill>
                  <a:schemeClr val="tx1"/>
                </a:solidFill>
              </a:rPr>
              <a:t>- план финансово-хозяйственной деятельности кооператива на срок не менее  5 лет;</a:t>
            </a:r>
            <a:br>
              <a:rPr lang="ru-RU" sz="1500" dirty="0" smtClean="0">
                <a:solidFill>
                  <a:schemeClr val="tx1"/>
                </a:solidFill>
              </a:rPr>
            </a:br>
            <a:r>
              <a:rPr lang="ru-RU" sz="1500" dirty="0" smtClean="0">
                <a:solidFill>
                  <a:schemeClr val="tx1"/>
                </a:solidFill>
              </a:rPr>
              <a:t>- технико-экономическое обоснование строительства, реконструкции или модернизации производственных объектов кооператива со сроком окупаемости  не более 5 лет;</a:t>
            </a:r>
            <a:br>
              <a:rPr lang="ru-RU" sz="1500" dirty="0" smtClean="0">
                <a:solidFill>
                  <a:schemeClr val="tx1"/>
                </a:solidFill>
              </a:rPr>
            </a:br>
            <a:r>
              <a:rPr lang="ru-RU" sz="1500" dirty="0" smtClean="0">
                <a:solidFill>
                  <a:schemeClr val="tx1"/>
                </a:solidFill>
              </a:rPr>
              <a:t>- предложение о создании новых постоянных рабочих мест в течение  18 месяцев с момента поступления средств на счет кооператива на каждые 3 млн. рублей гранта, но не менее 1 нового постоянного рабочего места в году получения гранта;</a:t>
            </a:r>
            <a:br>
              <a:rPr lang="ru-RU" sz="1500" dirty="0" smtClean="0">
                <a:solidFill>
                  <a:schemeClr val="tx1"/>
                </a:solidFill>
              </a:rPr>
            </a:br>
            <a:r>
              <a:rPr lang="ru-RU" sz="1500" dirty="0" smtClean="0">
                <a:solidFill>
                  <a:schemeClr val="tx1"/>
                </a:solidFill>
              </a:rPr>
              <a:t>5) плана расходов кооператива на развитие материально-технической базы  за счет гранта с указанием наименований направлений использования гранта, источников финансирования, сроков исполнения;</a:t>
            </a:r>
            <a:br>
              <a:rPr lang="ru-RU" sz="1500" dirty="0" smtClean="0">
                <a:solidFill>
                  <a:schemeClr val="tx1"/>
                </a:solidFill>
              </a:rPr>
            </a:br>
            <a:r>
              <a:rPr lang="ru-RU" sz="1500" dirty="0" smtClean="0">
                <a:solidFill>
                  <a:schemeClr val="tx1"/>
                </a:solidFill>
              </a:rPr>
              <a:t>6) положительного заключения ревизионного союза сельскохозяйственных кооперативов на бизнес-план развития кооператива;</a:t>
            </a:r>
            <a:br>
              <a:rPr lang="ru-RU" sz="1500" dirty="0" smtClean="0">
                <a:solidFill>
                  <a:schemeClr val="tx1"/>
                </a:solidFill>
              </a:rPr>
            </a:br>
            <a:r>
              <a:rPr lang="ru-RU" sz="1500" dirty="0" smtClean="0">
                <a:solidFill>
                  <a:schemeClr val="tx1"/>
                </a:solidFill>
              </a:rPr>
              <a:t>7) правоустанавливающих документов на земельный участок, принадлежащий кооперативу, либо договоров долгосрочной аренды земельного участка, на котором будет осуществлено развитие материально-технической базы согласно целям предоставления гранта;</a:t>
            </a:r>
          </a:p>
        </p:txBody>
      </p:sp>
      <p:sp>
        <p:nvSpPr>
          <p:cNvPr id="4" name="Скругленный прямоугольник 3"/>
          <p:cNvSpPr/>
          <p:nvPr/>
        </p:nvSpPr>
        <p:spPr>
          <a:xfrm>
            <a:off x="7739063" y="533400"/>
            <a:ext cx="1404937" cy="41116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30</a:t>
            </a:r>
            <a:endParaRPr lang="ru-RU" dirty="0">
              <a:cs typeface="Times New Roman" pitchFamily="18" charset="0"/>
            </a:endParaRPr>
          </a:p>
        </p:txBody>
      </p:sp>
      <p:sp>
        <p:nvSpPr>
          <p:cNvPr id="5" name="Заголовок 6"/>
          <p:cNvSpPr txBox="1">
            <a:spLocks/>
          </p:cNvSpPr>
          <p:nvPr/>
        </p:nvSpPr>
        <p:spPr>
          <a:xfrm>
            <a:off x="0" y="0"/>
            <a:ext cx="9144000" cy="400110"/>
          </a:xfrm>
          <a:prstGeom prst="rect">
            <a:avLst/>
          </a:prstGeom>
          <a:solidFill>
            <a:srgbClr val="7AFEF1"/>
          </a:solidFill>
          <a:effectLst/>
        </p:spPr>
        <p:txBody>
          <a:bodyPr anchor="ctr">
            <a:spAutoFit/>
          </a:bodyPr>
          <a:lstStyle/>
          <a:p>
            <a:pPr algn="ctr" fontAlgn="auto">
              <a:spcAft>
                <a:spcPts val="0"/>
              </a:spcAft>
              <a:defRPr/>
            </a:pPr>
            <a:r>
              <a:rPr lang="ru-RU" sz="2000" b="1" dirty="0">
                <a:latin typeface="+mj-lt"/>
                <a:ea typeface="+mj-ea"/>
                <a:cs typeface="+mj-cs"/>
              </a:rPr>
              <a:t>Перечень документов для участия в конкурсе </a:t>
            </a:r>
            <a:endParaRPr lang="ru-RU" sz="2000" b="1" dirty="0">
              <a:latin typeface="Times New Roman" pitchFamily="18" charset="0"/>
              <a:ea typeface="Open Sans Semibold" panose="020B070603080402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2" name="Title 1"/>
          <p:cNvSpPr>
            <a:spLocks noGrp="1"/>
          </p:cNvSpPr>
          <p:nvPr>
            <p:ph type="ctrTitle"/>
          </p:nvPr>
        </p:nvSpPr>
        <p:spPr>
          <a:xfrm>
            <a:off x="304800" y="838200"/>
            <a:ext cx="8551863" cy="4876800"/>
          </a:xfrm>
        </p:spPr>
        <p:txBody>
          <a:bodyPr>
            <a:noAutofit/>
          </a:bodyPr>
          <a:lstStyle/>
          <a:p>
            <a:r>
              <a:rPr lang="ru-RU" sz="1600" dirty="0" smtClean="0">
                <a:solidFill>
                  <a:schemeClr val="tx1"/>
                </a:solidFill>
              </a:rPr>
              <a:t>8) разрешения на строительство (реконструкцию) (если средства гранта или его часть планируется направить на строительство производственных объектов);</a:t>
            </a:r>
            <a:br>
              <a:rPr lang="ru-RU" sz="1600" dirty="0" smtClean="0">
                <a:solidFill>
                  <a:schemeClr val="tx1"/>
                </a:solidFill>
              </a:rPr>
            </a:br>
            <a:r>
              <a:rPr lang="ru-RU" sz="1600" dirty="0" smtClean="0">
                <a:solidFill>
                  <a:schemeClr val="tx1"/>
                </a:solidFill>
              </a:rPr>
              <a:t>9) сводного сметного расчета на объект строительства (реконструкции);</a:t>
            </a:r>
            <a:br>
              <a:rPr lang="ru-RU" sz="1600" dirty="0" smtClean="0">
                <a:solidFill>
                  <a:schemeClr val="tx1"/>
                </a:solidFill>
              </a:rPr>
            </a:br>
            <a:r>
              <a:rPr lang="ru-RU" sz="1600" dirty="0" smtClean="0">
                <a:solidFill>
                  <a:schemeClr val="tx1"/>
                </a:solidFill>
              </a:rPr>
              <a:t>10) положительного заключения государственной экспертизы на проектную документацию объектов строительства (реконструкции), в отношении которых проведение такой экспертизы предусмотрено федеральным законодательством;</a:t>
            </a:r>
            <a:br>
              <a:rPr lang="ru-RU" sz="1600" dirty="0" smtClean="0">
                <a:solidFill>
                  <a:schemeClr val="tx1"/>
                </a:solidFill>
              </a:rPr>
            </a:br>
            <a:r>
              <a:rPr lang="ru-RU" sz="1600" dirty="0" smtClean="0">
                <a:solidFill>
                  <a:schemeClr val="tx1"/>
                </a:solidFill>
              </a:rPr>
              <a:t>11) информации налогового органа, подтверждающей отсутствие  у кооператива недоимки по уплате налогов, сборов и иных обязательных платежей  в бюджетную систему Российской Федерации, выданной по состоянию не ранее  30 календарных дней до даты подачи заявки на участие в конкурсе;</a:t>
            </a:r>
            <a:br>
              <a:rPr lang="ru-RU" sz="1600" dirty="0" smtClean="0">
                <a:solidFill>
                  <a:schemeClr val="tx1"/>
                </a:solidFill>
              </a:rPr>
            </a:br>
            <a:r>
              <a:rPr lang="ru-RU" sz="1600" dirty="0" smtClean="0">
                <a:solidFill>
                  <a:schemeClr val="tx1"/>
                </a:solidFill>
              </a:rPr>
              <a:t>12) справки о численности членов кооператива и работников, с которыми заключены трудовые договоры (контракты), на дату подачи заявки на участие  в конкурсе по форме, утвержденной приказом начальника Департамента;</a:t>
            </a:r>
            <a:br>
              <a:rPr lang="ru-RU" sz="1600" dirty="0" smtClean="0">
                <a:solidFill>
                  <a:schemeClr val="tx1"/>
                </a:solidFill>
              </a:rPr>
            </a:br>
            <a:r>
              <a:rPr lang="ru-RU" sz="1600" dirty="0" smtClean="0">
                <a:solidFill>
                  <a:schemeClr val="tx1"/>
                </a:solidFill>
              </a:rPr>
              <a:t>13) информации Фонда социального страхования Российской Федерации  об отсутствии (о наличии) у кооператива задолженности (недоимки) по уплате страховых взносов, уплачиваемых в Фонд социального страхования Российской Федерации, за последний отчетный период, по которому истек установленный федеральным законодательством срок представления отчетности. Указанная информация представляется кооперативом по собственной инициативе. </a:t>
            </a:r>
          </a:p>
        </p:txBody>
      </p:sp>
      <p:sp>
        <p:nvSpPr>
          <p:cNvPr id="4" name="Скругленный прямоугольник 3"/>
          <p:cNvSpPr/>
          <p:nvPr/>
        </p:nvSpPr>
        <p:spPr>
          <a:xfrm>
            <a:off x="7739063" y="579438"/>
            <a:ext cx="1404937" cy="41116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31</a:t>
            </a:r>
            <a:endParaRPr lang="ru-RU" dirty="0">
              <a:cs typeface="Times New Roman" pitchFamily="18" charset="0"/>
            </a:endParaRPr>
          </a:p>
        </p:txBody>
      </p:sp>
      <p:sp>
        <p:nvSpPr>
          <p:cNvPr id="5" name="Заголовок 6"/>
          <p:cNvSpPr txBox="1">
            <a:spLocks/>
          </p:cNvSpPr>
          <p:nvPr/>
        </p:nvSpPr>
        <p:spPr>
          <a:xfrm>
            <a:off x="0" y="0"/>
            <a:ext cx="9144000" cy="400110"/>
          </a:xfrm>
          <a:prstGeom prst="rect">
            <a:avLst/>
          </a:prstGeom>
          <a:solidFill>
            <a:srgbClr val="7AFEF1"/>
          </a:solidFill>
          <a:effectLst/>
        </p:spPr>
        <p:txBody>
          <a:bodyPr anchor="ctr">
            <a:spAutoFit/>
          </a:bodyPr>
          <a:lstStyle/>
          <a:p>
            <a:pPr algn="ctr" fontAlgn="auto">
              <a:spcAft>
                <a:spcPts val="0"/>
              </a:spcAft>
              <a:defRPr/>
            </a:pPr>
            <a:r>
              <a:rPr lang="ru-RU" sz="2000" b="1" dirty="0">
                <a:latin typeface="+mj-lt"/>
                <a:ea typeface="+mj-ea"/>
                <a:cs typeface="+mj-cs"/>
              </a:rPr>
              <a:t>Перечень документов для участия в конкурсе </a:t>
            </a:r>
            <a:endParaRPr lang="ru-RU" sz="2000" b="1" dirty="0">
              <a:latin typeface="Times New Roman" pitchFamily="18" charset="0"/>
              <a:ea typeface="Open Sans Semibold" panose="020B070603080402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7"/>
          <p:cNvPicPr>
            <a:picLocks noChangeAspect="1"/>
          </p:cNvPicPr>
          <p:nvPr/>
        </p:nvPicPr>
        <p:blipFill>
          <a:blip r:embed="rId2"/>
          <a:srcRect/>
          <a:stretch>
            <a:fillRect/>
          </a:stretch>
        </p:blipFill>
        <p:spPr bwMode="auto">
          <a:xfrm>
            <a:off x="0" y="-228600"/>
            <a:ext cx="9144000" cy="6858000"/>
          </a:xfrm>
          <a:prstGeom prst="rect">
            <a:avLst/>
          </a:prstGeom>
          <a:noFill/>
          <a:ln w="9525">
            <a:noFill/>
            <a:miter lim="800000"/>
            <a:headEnd/>
            <a:tailEnd/>
          </a:ln>
        </p:spPr>
      </p:pic>
      <p:sp>
        <p:nvSpPr>
          <p:cNvPr id="14339" name="Title 1"/>
          <p:cNvSpPr>
            <a:spLocks noGrp="1"/>
          </p:cNvSpPr>
          <p:nvPr>
            <p:ph type="ctrTitle"/>
          </p:nvPr>
        </p:nvSpPr>
        <p:spPr>
          <a:xfrm>
            <a:off x="304800" y="381000"/>
            <a:ext cx="8551863" cy="3505200"/>
          </a:xfrm>
        </p:spPr>
        <p:txBody>
          <a:bodyPr>
            <a:normAutofit/>
          </a:bodyPr>
          <a:lstStyle/>
          <a:p>
            <a:pPr algn="ctr"/>
            <a:r>
              <a:rPr lang="ru-RU" sz="5400" b="1" dirty="0" smtClean="0">
                <a:solidFill>
                  <a:srgbClr val="3C1A56"/>
                </a:solidFill>
              </a:rPr>
              <a:t>Виды </a:t>
            </a:r>
            <a:br>
              <a:rPr lang="ru-RU" sz="5400" b="1" dirty="0" smtClean="0">
                <a:solidFill>
                  <a:srgbClr val="3C1A56"/>
                </a:solidFill>
              </a:rPr>
            </a:br>
            <a:r>
              <a:rPr lang="ru-RU" sz="5400" b="1" dirty="0" smtClean="0">
                <a:solidFill>
                  <a:srgbClr val="3C1A56"/>
                </a:solidFill>
              </a:rPr>
              <a:t>грантовой поддержки </a:t>
            </a:r>
            <a:br>
              <a:rPr lang="ru-RU" sz="5400" b="1" dirty="0" smtClean="0">
                <a:solidFill>
                  <a:srgbClr val="3C1A56"/>
                </a:solidFill>
              </a:rPr>
            </a:br>
            <a:r>
              <a:rPr lang="ru-RU" sz="5400" b="1" dirty="0" smtClean="0">
                <a:solidFill>
                  <a:srgbClr val="3C1A56"/>
                </a:solidFill>
              </a:rPr>
              <a:t>малых форм </a:t>
            </a:r>
            <a:r>
              <a:rPr lang="ru-RU" sz="5400" b="1" dirty="0" smtClean="0">
                <a:solidFill>
                  <a:srgbClr val="3C1A56"/>
                </a:solidFill>
              </a:rPr>
              <a:t>хозяйствования</a:t>
            </a:r>
            <a:endParaRPr lang="en-US" sz="5400" b="1" dirty="0" smtClean="0">
              <a:solidFill>
                <a:srgbClr val="3C1A56"/>
              </a:solidFill>
            </a:endParaRPr>
          </a:p>
        </p:txBody>
      </p:sp>
      <p:sp>
        <p:nvSpPr>
          <p:cNvPr id="4" name="Title 1"/>
          <p:cNvSpPr txBox="1">
            <a:spLocks/>
          </p:cNvSpPr>
          <p:nvPr/>
        </p:nvSpPr>
        <p:spPr bwMode="auto">
          <a:xfrm>
            <a:off x="304800" y="4191000"/>
            <a:ext cx="8704263"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675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ru-RU" sz="5400" b="1" i="0" u="none" strike="noStrike" kern="1200" cap="none" spc="0" normalizeH="0" baseline="0" noProof="0" dirty="0" smtClean="0">
                <a:ln>
                  <a:noFill/>
                </a:ln>
                <a:solidFill>
                  <a:srgbClr val="002060"/>
                </a:solidFill>
                <a:effectLst/>
                <a:uLnTx/>
                <a:uFillTx/>
                <a:latin typeface="+mj-lt"/>
                <a:ea typeface="+mj-ea"/>
                <a:cs typeface="+mj-cs"/>
              </a:rPr>
              <a:t>Контактная информация:</a:t>
            </a:r>
            <a:br>
              <a:rPr kumimoji="0" lang="ru-RU" sz="5400" b="1" i="0" u="none" strike="noStrike" kern="1200" cap="none" spc="0" normalizeH="0" baseline="0" noProof="0" dirty="0" smtClean="0">
                <a:ln>
                  <a:noFill/>
                </a:ln>
                <a:solidFill>
                  <a:srgbClr val="002060"/>
                </a:solidFill>
                <a:effectLst/>
                <a:uLnTx/>
                <a:uFillTx/>
                <a:latin typeface="+mj-lt"/>
                <a:ea typeface="+mj-ea"/>
                <a:cs typeface="+mj-cs"/>
              </a:rPr>
            </a:br>
            <a:r>
              <a:rPr kumimoji="0" lang="ru-RU" sz="4700" b="1" i="0" u="none" strike="noStrike" kern="1200" cap="none" spc="0" normalizeH="0" baseline="0" noProof="0" dirty="0" smtClean="0">
                <a:ln>
                  <a:noFill/>
                </a:ln>
                <a:solidFill>
                  <a:srgbClr val="002060"/>
                </a:solidFill>
                <a:effectLst/>
                <a:uLnTx/>
                <a:uFillTx/>
                <a:latin typeface="+mj-lt"/>
                <a:ea typeface="+mj-ea"/>
                <a:cs typeface="+mj-cs"/>
              </a:rPr>
              <a:t>(4812)29-10-70, </a:t>
            </a:r>
            <a:r>
              <a:rPr kumimoji="0" lang="ru-RU" sz="4100" b="1" i="0" u="none" strike="noStrike" kern="1200" cap="none" spc="0" normalizeH="0" baseline="0" noProof="0" dirty="0" smtClean="0">
                <a:ln>
                  <a:noFill/>
                </a:ln>
                <a:solidFill>
                  <a:srgbClr val="002060"/>
                </a:solidFill>
                <a:effectLst/>
                <a:uLnTx/>
                <a:uFillTx/>
                <a:latin typeface="+mj-lt"/>
                <a:ea typeface="+mj-ea"/>
                <a:cs typeface="+mj-cs"/>
              </a:rPr>
              <a:t>Старатоненкова Юлия Витальевна</a:t>
            </a:r>
          </a:p>
          <a:p>
            <a:pPr lvl="0"/>
            <a:r>
              <a:rPr lang="en-US" sz="4100" b="1" dirty="0" smtClean="0">
                <a:solidFill>
                  <a:srgbClr val="002060"/>
                </a:solidFill>
                <a:latin typeface="+mj-lt"/>
                <a:ea typeface="+mj-ea"/>
                <a:cs typeface="+mj-cs"/>
              </a:rPr>
              <a:t>Starotonenkova_JV@admin-smolensk.ru</a:t>
            </a:r>
            <a:endParaRPr kumimoji="0" lang="en-US" sz="4100" b="1" i="0" u="none" strike="noStrike" kern="1200" cap="none" spc="0" normalizeH="0" baseline="0" noProof="0" dirty="0" smtClean="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1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0" name="TextBox 8"/>
          <p:cNvSpPr txBox="1">
            <a:spLocks noChangeArrowheads="1"/>
          </p:cNvSpPr>
          <p:nvPr/>
        </p:nvSpPr>
        <p:spPr bwMode="auto">
          <a:xfrm>
            <a:off x="601663" y="374650"/>
            <a:ext cx="7740650" cy="523875"/>
          </a:xfrm>
          <a:prstGeom prst="rect">
            <a:avLst/>
          </a:prstGeom>
          <a:solidFill>
            <a:srgbClr val="7AFEF1"/>
          </a:solidFill>
          <a:ln w="9525">
            <a:noFill/>
            <a:miter lim="800000"/>
            <a:headEnd/>
            <a:tailEnd/>
          </a:ln>
        </p:spPr>
        <p:txBody>
          <a:bodyPr>
            <a:spAutoFit/>
          </a:bodyPr>
          <a:lstStyle/>
          <a:p>
            <a:pPr algn="ctr"/>
            <a:r>
              <a:rPr lang="ru-RU" sz="2800">
                <a:latin typeface="Times New Roman" pitchFamily="18" charset="0"/>
                <a:cs typeface="Times New Roman" pitchFamily="18" charset="0"/>
              </a:rPr>
              <a:t>Перспективы на 2017 год</a:t>
            </a:r>
            <a:endParaRPr lang="ru-RU" sz="2800" b="1">
              <a:latin typeface="Times New Roman" pitchFamily="18" charset="0"/>
              <a:ea typeface="Open Sans Semibold"/>
              <a:cs typeface="Times New Roman" pitchFamily="18" charset="0"/>
            </a:endParaRPr>
          </a:p>
        </p:txBody>
      </p:sp>
      <p:sp>
        <p:nvSpPr>
          <p:cNvPr id="15" name="Скругленный прямоугольник 14"/>
          <p:cNvSpPr/>
          <p:nvPr/>
        </p:nvSpPr>
        <p:spPr>
          <a:xfrm>
            <a:off x="7810500" y="0"/>
            <a:ext cx="1333500" cy="287338"/>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 </a:t>
            </a:r>
            <a:r>
              <a:rPr lang="ru-RU" dirty="0" smtClean="0">
                <a:cs typeface="Times New Roman" pitchFamily="18" charset="0"/>
              </a:rPr>
              <a:t>4</a:t>
            </a:r>
            <a:endParaRPr lang="ru-RU" dirty="0">
              <a:cs typeface="Times New Roman" pitchFamily="18" charset="0"/>
            </a:endParaRPr>
          </a:p>
        </p:txBody>
      </p:sp>
      <p:sp>
        <p:nvSpPr>
          <p:cNvPr id="7" name="Прямоугольник 6"/>
          <p:cNvSpPr/>
          <p:nvPr/>
        </p:nvSpPr>
        <p:spPr>
          <a:xfrm>
            <a:off x="2587625" y="1125538"/>
            <a:ext cx="4505325" cy="647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cs typeface="Times New Roman" pitchFamily="18" charset="0"/>
              </a:rPr>
              <a:t>Целевые индикаторы на 2017 год</a:t>
            </a:r>
          </a:p>
        </p:txBody>
      </p:sp>
      <p:sp>
        <p:nvSpPr>
          <p:cNvPr id="8" name="Содержимое 11"/>
          <p:cNvSpPr txBox="1">
            <a:spLocks/>
          </p:cNvSpPr>
          <p:nvPr/>
        </p:nvSpPr>
        <p:spPr>
          <a:xfrm>
            <a:off x="5724525" y="2133600"/>
            <a:ext cx="3024188" cy="1223963"/>
          </a:xfrm>
          <a:prstGeom prst="rect">
            <a:avLst/>
          </a:prstGeom>
          <a:solidFill>
            <a:srgbClr val="2A5A06"/>
          </a:solidFill>
          <a:ln>
            <a:solidFill>
              <a:srgbClr val="2A5A06"/>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171450" indent="-171450" algn="ctr" defTabSz="685800" fontAlgn="auto">
              <a:lnSpc>
                <a:spcPct val="90000"/>
              </a:lnSpc>
              <a:spcBef>
                <a:spcPts val="750"/>
              </a:spcBef>
              <a:spcAft>
                <a:spcPts val="0"/>
              </a:spcAft>
              <a:buFont typeface="Arial" panose="020B0604020202020204" pitchFamily="34" charset="0"/>
              <a:buNone/>
              <a:defRPr/>
            </a:pPr>
            <a:r>
              <a:rPr lang="ru-RU" sz="2000" dirty="0">
                <a:solidFill>
                  <a:schemeClr val="tx1"/>
                </a:solidFill>
                <a:cs typeface="Times New Roman" pitchFamily="18" charset="0"/>
              </a:rPr>
              <a:t>создание </a:t>
            </a:r>
            <a:r>
              <a:rPr lang="ru-RU" sz="2000" dirty="0" err="1">
                <a:solidFill>
                  <a:schemeClr val="tx1"/>
                </a:solidFill>
                <a:cs typeface="Times New Roman" pitchFamily="18" charset="0"/>
              </a:rPr>
              <a:t>СПОКов</a:t>
            </a:r>
            <a:r>
              <a:rPr lang="ru-RU" sz="2000" dirty="0">
                <a:solidFill>
                  <a:schemeClr val="tx1"/>
                </a:solidFill>
                <a:cs typeface="Times New Roman" pitchFamily="18" charset="0"/>
              </a:rPr>
              <a:t>– 3 ед.</a:t>
            </a:r>
          </a:p>
          <a:p>
            <a:pPr marL="171450" indent="-171450" algn="ctr" defTabSz="685800" fontAlgn="auto">
              <a:lnSpc>
                <a:spcPct val="90000"/>
              </a:lnSpc>
              <a:spcBef>
                <a:spcPts val="750"/>
              </a:spcBef>
              <a:spcAft>
                <a:spcPts val="0"/>
              </a:spcAft>
              <a:buFont typeface="Arial" panose="020B0604020202020204" pitchFamily="34" charset="0"/>
              <a:buNone/>
              <a:defRPr/>
            </a:pPr>
            <a:r>
              <a:rPr lang="ru-RU" sz="2000" dirty="0">
                <a:solidFill>
                  <a:schemeClr val="tx1"/>
                </a:solidFill>
                <a:cs typeface="Times New Roman" pitchFamily="18" charset="0"/>
              </a:rPr>
              <a:t>переработка молока </a:t>
            </a:r>
          </a:p>
        </p:txBody>
      </p:sp>
      <p:sp>
        <p:nvSpPr>
          <p:cNvPr id="10" name="Прямоугольник 9"/>
          <p:cNvSpPr/>
          <p:nvPr/>
        </p:nvSpPr>
        <p:spPr>
          <a:xfrm>
            <a:off x="755650" y="3141663"/>
            <a:ext cx="1871663" cy="1150937"/>
          </a:xfrm>
          <a:prstGeom prst="rect">
            <a:avLst/>
          </a:prstGeom>
          <a:solidFill>
            <a:srgbClr val="2A5A06"/>
          </a:solidFill>
          <a:ln>
            <a:solidFill>
              <a:srgbClr val="2A5A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err="1">
                <a:solidFill>
                  <a:schemeClr val="tx1"/>
                </a:solidFill>
                <a:cs typeface="Times New Roman" pitchFamily="18" charset="0"/>
              </a:rPr>
              <a:t>СПОКи</a:t>
            </a:r>
            <a:r>
              <a:rPr lang="ru-RU" dirty="0">
                <a:solidFill>
                  <a:schemeClr val="tx1"/>
                </a:solidFill>
                <a:cs typeface="Times New Roman" pitchFamily="18" charset="0"/>
              </a:rPr>
              <a:t> – 3 ед.</a:t>
            </a:r>
          </a:p>
        </p:txBody>
      </p:sp>
      <p:cxnSp>
        <p:nvCxnSpPr>
          <p:cNvPr id="11" name="Прямая со стрелкой 10"/>
          <p:cNvCxnSpPr/>
          <p:nvPr/>
        </p:nvCxnSpPr>
        <p:spPr>
          <a:xfrm flipH="1">
            <a:off x="2663825" y="1773238"/>
            <a:ext cx="1439863" cy="287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5543550" y="1773238"/>
            <a:ext cx="1331913" cy="287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2987675" y="3141663"/>
            <a:ext cx="2376488" cy="1150937"/>
          </a:xfrm>
          <a:prstGeom prst="rect">
            <a:avLst/>
          </a:prstGeom>
          <a:solidFill>
            <a:srgbClr val="02CEBB"/>
          </a:solidFill>
          <a:ln>
            <a:solidFill>
              <a:srgbClr val="02CEB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cs typeface="Times New Roman" pitchFamily="18" charset="0"/>
              </a:rPr>
              <a:t>начинающие фермеры, семейные животноводческие фермы – </a:t>
            </a:r>
            <a:r>
              <a:rPr lang="ru-RU" dirty="0" smtClean="0">
                <a:solidFill>
                  <a:schemeClr val="tx1"/>
                </a:solidFill>
                <a:cs typeface="Times New Roman" pitchFamily="18" charset="0"/>
              </a:rPr>
              <a:t>6 </a:t>
            </a:r>
            <a:r>
              <a:rPr lang="ru-RU" dirty="0">
                <a:solidFill>
                  <a:schemeClr val="tx1"/>
                </a:solidFill>
                <a:cs typeface="Times New Roman" pitchFamily="18" charset="0"/>
              </a:rPr>
              <a:t>ед.</a:t>
            </a:r>
          </a:p>
        </p:txBody>
      </p:sp>
      <p:cxnSp>
        <p:nvCxnSpPr>
          <p:cNvPr id="16" name="Прямая со стрелкой 15"/>
          <p:cNvCxnSpPr/>
          <p:nvPr/>
        </p:nvCxnSpPr>
        <p:spPr>
          <a:xfrm flipH="1">
            <a:off x="1403350" y="2852738"/>
            <a:ext cx="53975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3059113" y="2852738"/>
            <a:ext cx="504825"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Содержимое 11"/>
          <p:cNvSpPr txBox="1">
            <a:spLocks/>
          </p:cNvSpPr>
          <p:nvPr/>
        </p:nvSpPr>
        <p:spPr>
          <a:xfrm>
            <a:off x="1042988" y="2060575"/>
            <a:ext cx="2808287" cy="792163"/>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marL="171450" indent="-171450" algn="ctr" defTabSz="685800" fontAlgn="auto">
              <a:lnSpc>
                <a:spcPct val="90000"/>
              </a:lnSpc>
              <a:spcBef>
                <a:spcPts val="750"/>
              </a:spcBef>
              <a:spcAft>
                <a:spcPts val="0"/>
              </a:spcAft>
              <a:buFont typeface="Arial" panose="020B0604020202020204" pitchFamily="34" charset="0"/>
              <a:buNone/>
              <a:defRPr/>
            </a:pPr>
            <a:r>
              <a:rPr lang="ru-RU" sz="2000" dirty="0">
                <a:solidFill>
                  <a:schemeClr val="tx1"/>
                </a:solidFill>
                <a:cs typeface="Times New Roman" pitchFamily="18" charset="0"/>
              </a:rPr>
              <a:t>оказание государственной поддержки</a:t>
            </a:r>
          </a:p>
        </p:txBody>
      </p:sp>
      <p:cxnSp>
        <p:nvCxnSpPr>
          <p:cNvPr id="31" name="Прямая со стрелкой 30"/>
          <p:cNvCxnSpPr/>
          <p:nvPr/>
        </p:nvCxnSpPr>
        <p:spPr>
          <a:xfrm flipH="1">
            <a:off x="827088" y="4292600"/>
            <a:ext cx="396875"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a:off x="3635375" y="4292600"/>
            <a:ext cx="107950"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1619250" y="4292600"/>
            <a:ext cx="431800"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4500563" y="4292600"/>
            <a:ext cx="431800"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Прямоугольник 36"/>
          <p:cNvSpPr/>
          <p:nvPr/>
        </p:nvSpPr>
        <p:spPr>
          <a:xfrm>
            <a:off x="250825" y="4508500"/>
            <a:ext cx="1296988" cy="100806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cs typeface="Times New Roman" pitchFamily="18" charset="0"/>
              </a:rPr>
              <a:t>3 новых рабочих места</a:t>
            </a:r>
          </a:p>
        </p:txBody>
      </p:sp>
      <p:sp>
        <p:nvSpPr>
          <p:cNvPr id="40" name="Прямоугольник 39"/>
          <p:cNvSpPr/>
          <p:nvPr/>
        </p:nvSpPr>
        <p:spPr>
          <a:xfrm>
            <a:off x="3203575" y="4508500"/>
            <a:ext cx="1296988" cy="100806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cs typeface="Times New Roman" pitchFamily="18" charset="0"/>
              </a:rPr>
              <a:t>5 новых рабочих мест</a:t>
            </a:r>
          </a:p>
        </p:txBody>
      </p:sp>
      <p:sp>
        <p:nvSpPr>
          <p:cNvPr id="41" name="Прямоугольник 40"/>
          <p:cNvSpPr/>
          <p:nvPr/>
        </p:nvSpPr>
        <p:spPr>
          <a:xfrm>
            <a:off x="1692275" y="4508500"/>
            <a:ext cx="1295400" cy="100806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solidFill>
                  <a:schemeClr val="tx1"/>
                </a:solidFill>
                <a:cs typeface="Times New Roman" pitchFamily="18" charset="0"/>
              </a:rPr>
              <a:t>прирост реализации продукции переработки </a:t>
            </a:r>
          </a:p>
          <a:p>
            <a:pPr algn="ctr" fontAlgn="auto">
              <a:spcBef>
                <a:spcPts val="0"/>
              </a:spcBef>
              <a:spcAft>
                <a:spcPts val="0"/>
              </a:spcAft>
              <a:defRPr/>
            </a:pPr>
            <a:r>
              <a:rPr lang="ru-RU" sz="1400" dirty="0">
                <a:solidFill>
                  <a:schemeClr val="tx1"/>
                </a:solidFill>
                <a:cs typeface="Times New Roman" pitchFamily="18" charset="0"/>
              </a:rPr>
              <a:t>на 10 %</a:t>
            </a:r>
          </a:p>
        </p:txBody>
      </p:sp>
      <p:sp>
        <p:nvSpPr>
          <p:cNvPr id="43" name="Прямоугольник 42"/>
          <p:cNvSpPr/>
          <p:nvPr/>
        </p:nvSpPr>
        <p:spPr>
          <a:xfrm>
            <a:off x="4716463" y="4508500"/>
            <a:ext cx="1295400" cy="100806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solidFill>
                  <a:schemeClr val="tx1"/>
                </a:solidFill>
                <a:cs typeface="Times New Roman" pitchFamily="18" charset="0"/>
              </a:rPr>
              <a:t>прирост производства продукции </a:t>
            </a:r>
          </a:p>
          <a:p>
            <a:pPr algn="ctr" fontAlgn="auto">
              <a:spcBef>
                <a:spcPts val="0"/>
              </a:spcBef>
              <a:spcAft>
                <a:spcPts val="0"/>
              </a:spcAft>
              <a:defRPr/>
            </a:pPr>
            <a:r>
              <a:rPr lang="ru-RU" sz="1400" dirty="0">
                <a:solidFill>
                  <a:schemeClr val="tx1"/>
                </a:solidFill>
                <a:cs typeface="Times New Roman" pitchFamily="18" charset="0"/>
              </a:rPr>
              <a:t>на 10 %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434" name="Рисунок 3"/>
          <p:cNvPicPr>
            <a:picLocks noChangeAspect="1" noChangeArrowheads="1"/>
          </p:cNvPicPr>
          <p:nvPr/>
        </p:nvPicPr>
        <p:blipFill>
          <a:blip r:embed="rId3"/>
          <a:srcRect l="52818" t="23567" r="14001" b="9145"/>
          <a:stretch>
            <a:fillRect/>
          </a:stretch>
        </p:blipFill>
        <p:spPr bwMode="auto">
          <a:xfrm>
            <a:off x="1371600" y="533400"/>
            <a:ext cx="5638800" cy="5486400"/>
          </a:xfrm>
          <a:prstGeom prst="rect">
            <a:avLst/>
          </a:prstGeom>
          <a:noFill/>
          <a:ln w="9525">
            <a:noFill/>
            <a:miter lim="800000"/>
            <a:headEnd/>
            <a:tailEnd/>
          </a:ln>
        </p:spPr>
      </p:pic>
      <p:sp>
        <p:nvSpPr>
          <p:cNvPr id="5" name="Скругленный прямоугольник 4"/>
          <p:cNvSpPr/>
          <p:nvPr/>
        </p:nvSpPr>
        <p:spPr>
          <a:xfrm>
            <a:off x="7739063" y="6858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5</a:t>
            </a:r>
            <a:endParaRPr lang="ru-RU" dirty="0">
              <a:cs typeface="Times New Roman" pitchFamily="18" charset="0"/>
            </a:endParaRPr>
          </a:p>
        </p:txBody>
      </p:sp>
      <p:sp>
        <p:nvSpPr>
          <p:cNvPr id="18436" name="Заголовок 6"/>
          <p:cNvSpPr>
            <a:spLocks noGrp="1"/>
          </p:cNvSpPr>
          <p:nvPr>
            <p:ph type="ctrTitle"/>
          </p:nvPr>
        </p:nvSpPr>
        <p:spPr>
          <a:xfrm>
            <a:off x="0" y="0"/>
            <a:ext cx="9144000" cy="338554"/>
          </a:xfrm>
          <a:solidFill>
            <a:srgbClr val="7AFEF1"/>
          </a:solidFill>
        </p:spPr>
        <p:txBody>
          <a:bodyPr>
            <a:spAutoFit/>
          </a:bodyPr>
          <a:lstStyle/>
          <a:p>
            <a:r>
              <a:rPr lang="ru-RU" sz="1600" b="1" smtClean="0">
                <a:solidFill>
                  <a:schemeClr val="tx1"/>
                </a:solidFill>
              </a:rPr>
              <a:t>Порядок проведения конкурса на предоставление грантов и порядок предоставления грантов </a:t>
            </a:r>
            <a:endParaRPr lang="ru-RU" sz="1600" b="1" smtClean="0">
              <a:solidFill>
                <a:schemeClr val="tx1"/>
              </a:solidFill>
              <a:ea typeface="Open Sans Semibold"/>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1" name="Title 1"/>
          <p:cNvSpPr>
            <a:spLocks noGrp="1"/>
          </p:cNvSpPr>
          <p:nvPr>
            <p:ph type="ctrTitle" idx="4294967295"/>
          </p:nvPr>
        </p:nvSpPr>
        <p:spPr>
          <a:xfrm>
            <a:off x="449263" y="833438"/>
            <a:ext cx="8550275" cy="4729162"/>
          </a:xfrm>
        </p:spPr>
        <p:txBody>
          <a:bodyPr/>
          <a:lstStyle/>
          <a:p>
            <a:pPr algn="l"/>
            <a:r>
              <a:rPr lang="ru-RU" sz="2000" smtClean="0"/>
              <a:t>В участии в конкурсе отказывается в следующих случаях:</a:t>
            </a:r>
            <a:br>
              <a:rPr lang="ru-RU" sz="2000" smtClean="0"/>
            </a:br>
            <a:r>
              <a:rPr lang="ru-RU" sz="2000" smtClean="0"/>
              <a:t>- заявитель не соответствует требованиям;</a:t>
            </a:r>
            <a:br>
              <a:rPr lang="ru-RU" sz="2000" smtClean="0"/>
            </a:br>
            <a:r>
              <a:rPr lang="ru-RU" sz="2000" smtClean="0"/>
              <a:t>- заявитель представил не в полном объеме документы;</a:t>
            </a:r>
            <a:br>
              <a:rPr lang="ru-RU" sz="2000" smtClean="0"/>
            </a:br>
            <a:r>
              <a:rPr lang="ru-RU" sz="2000" smtClean="0"/>
              <a:t>- в представленных документах выявлены недостоверные сведения. Проверка достоверности сведений, содержащихся в представленных документах, осуществляется путем их сопоставления с оригиналами и с информацией, полученной от компетентного органа или организации, выдавших документ (документы), а также полученной иными способами, разрешенными федеральным законодательством.</a:t>
            </a:r>
          </a:p>
        </p:txBody>
      </p:sp>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6</a:t>
            </a:r>
            <a:endParaRPr lang="ru-RU" dirty="0">
              <a:cs typeface="Times New Roman" pitchFamily="18" charset="0"/>
            </a:endParaRPr>
          </a:p>
        </p:txBody>
      </p:sp>
      <p:sp>
        <p:nvSpPr>
          <p:cNvPr id="5" name="Заголовок 6"/>
          <p:cNvSpPr txBox="1">
            <a:spLocks/>
          </p:cNvSpPr>
          <p:nvPr/>
        </p:nvSpPr>
        <p:spPr>
          <a:xfrm>
            <a:off x="0" y="187325"/>
            <a:ext cx="7620000" cy="461665"/>
          </a:xfrm>
          <a:prstGeom prst="rect">
            <a:avLst/>
          </a:prstGeom>
          <a:solidFill>
            <a:srgbClr val="7AFEF1"/>
          </a:solidFill>
          <a:effectLst/>
        </p:spPr>
        <p:txBody>
          <a:bodyPr anchor="ctr">
            <a:spAutoFit/>
          </a:bodyPr>
          <a:lstStyle/>
          <a:p>
            <a:pPr algn="ctr"/>
            <a:r>
              <a:rPr lang="ru-RU" sz="2400" b="1">
                <a:latin typeface="Times New Roman" pitchFamily="18" charset="0"/>
              </a:rPr>
              <a:t>Отказ в участии в конкурсе</a:t>
            </a:r>
            <a:endParaRPr lang="ru-RU" sz="2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5" name="Title 1"/>
          <p:cNvSpPr>
            <a:spLocks noGrp="1"/>
          </p:cNvSpPr>
          <p:nvPr>
            <p:ph type="ctrTitle" idx="4294967295"/>
          </p:nvPr>
        </p:nvSpPr>
        <p:spPr>
          <a:xfrm>
            <a:off x="593725" y="1905000"/>
            <a:ext cx="8550275" cy="2895600"/>
          </a:xfrm>
        </p:spPr>
        <p:txBody>
          <a:bodyPr/>
          <a:lstStyle/>
          <a:p>
            <a:pPr indent="450215" algn="l">
              <a:lnSpc>
                <a:spcPct val="115000"/>
              </a:lnSpc>
              <a:spcAft>
                <a:spcPts val="0"/>
              </a:spcAft>
            </a:pPr>
            <a:r>
              <a:rPr lang="ru-RU" sz="2000" dirty="0" smtClean="0">
                <a:ea typeface="Times New Roman"/>
                <a:cs typeface="Times New Roman"/>
              </a:rPr>
              <a:t>1) признание победителем конкурса;</a:t>
            </a:r>
            <a:r>
              <a:rPr lang="ru-RU" sz="2000" dirty="0" smtClean="0">
                <a:latin typeface="Calibri"/>
                <a:ea typeface="Times New Roman"/>
                <a:cs typeface="Times New Roman"/>
              </a:rPr>
              <a:t/>
            </a:r>
            <a:br>
              <a:rPr lang="ru-RU" sz="2000" dirty="0" smtClean="0">
                <a:latin typeface="Calibri"/>
                <a:ea typeface="Times New Roman"/>
                <a:cs typeface="Times New Roman"/>
              </a:rPr>
            </a:br>
            <a:r>
              <a:rPr lang="ru-RU" sz="2000" dirty="0" smtClean="0">
                <a:latin typeface="Calibri"/>
                <a:ea typeface="Times New Roman"/>
                <a:cs typeface="Times New Roman"/>
              </a:rPr>
              <a:t>        </a:t>
            </a:r>
            <a:r>
              <a:rPr lang="ru-RU" sz="2000" dirty="0" smtClean="0">
                <a:ea typeface="Times New Roman"/>
                <a:cs typeface="Times New Roman"/>
              </a:rPr>
              <a:t>2) заключение победителем конкурса с Департаментом Смоленской области по сельскому хозяйству и продовольствию договора  </a:t>
            </a:r>
            <a:br>
              <a:rPr lang="ru-RU" sz="2000" dirty="0" smtClean="0">
                <a:ea typeface="Times New Roman"/>
                <a:cs typeface="Times New Roman"/>
              </a:rPr>
            </a:br>
            <a:r>
              <a:rPr lang="ru-RU" sz="2000" dirty="0" smtClean="0">
                <a:ea typeface="Times New Roman"/>
                <a:cs typeface="Times New Roman"/>
              </a:rPr>
              <a:t>о предоставлении гранта по форме, утвержденной приказом начальника Департамента, содержащего показатели результативности использования гранта, форму, порядок и сроки представления отчетности о достижении показателей результативности использования гранта.</a:t>
            </a:r>
            <a:r>
              <a:rPr lang="ru-RU" sz="2000" dirty="0" smtClean="0">
                <a:latin typeface="Calibri"/>
                <a:ea typeface="Times New Roman"/>
                <a:cs typeface="Times New Roman"/>
              </a:rPr>
              <a:t/>
            </a:r>
            <a:br>
              <a:rPr lang="ru-RU" sz="2000" dirty="0" smtClean="0">
                <a:latin typeface="Calibri"/>
                <a:ea typeface="Times New Roman"/>
                <a:cs typeface="Times New Roman"/>
              </a:rPr>
            </a:br>
            <a:endParaRPr lang="ru-RU" sz="2000" dirty="0" smtClean="0"/>
          </a:p>
        </p:txBody>
      </p:sp>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7</a:t>
            </a:r>
            <a:endParaRPr lang="ru-RU" dirty="0">
              <a:cs typeface="Times New Roman" pitchFamily="18" charset="0"/>
            </a:endParaRPr>
          </a:p>
        </p:txBody>
      </p:sp>
      <p:sp>
        <p:nvSpPr>
          <p:cNvPr id="5" name="Заголовок 6"/>
          <p:cNvSpPr txBox="1">
            <a:spLocks/>
          </p:cNvSpPr>
          <p:nvPr/>
        </p:nvSpPr>
        <p:spPr>
          <a:xfrm>
            <a:off x="0" y="0"/>
            <a:ext cx="7620000" cy="584775"/>
          </a:xfrm>
          <a:prstGeom prst="rect">
            <a:avLst/>
          </a:prstGeom>
          <a:solidFill>
            <a:srgbClr val="7AFEF1"/>
          </a:solidFill>
          <a:effectLst/>
        </p:spPr>
        <p:txBody>
          <a:bodyPr wrap="square" anchor="ctr">
            <a:spAutoFit/>
          </a:bodyPr>
          <a:lstStyle/>
          <a:p>
            <a:pPr algn="ctr"/>
            <a:r>
              <a:rPr lang="ru-RU" sz="3200" b="1" dirty="0" smtClean="0">
                <a:latin typeface="+mn-lt"/>
              </a:rPr>
              <a:t>Условия предоставления гранта </a:t>
            </a:r>
            <a:endParaRPr lang="ru-RU" sz="3200" b="1"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8" name="Title 1"/>
          <p:cNvSpPr>
            <a:spLocks noGrp="1"/>
          </p:cNvSpPr>
          <p:nvPr>
            <p:ph type="ctrTitle"/>
          </p:nvPr>
        </p:nvSpPr>
        <p:spPr>
          <a:xfrm>
            <a:off x="304800" y="1143000"/>
            <a:ext cx="8551863" cy="4114800"/>
          </a:xfrm>
        </p:spPr>
        <p:txBody>
          <a:bodyPr>
            <a:normAutofit fontScale="90000"/>
          </a:bodyPr>
          <a:lstStyle/>
          <a:p>
            <a:pPr algn="ctr"/>
            <a:r>
              <a:rPr lang="ru-RU" sz="5400" smtClean="0"/>
              <a:t>Гранты </a:t>
            </a:r>
            <a:br>
              <a:rPr lang="ru-RU" sz="5400" smtClean="0"/>
            </a:br>
            <a:r>
              <a:rPr lang="ru-RU" sz="5400" smtClean="0"/>
              <a:t>на создание и развитие крестьянского (фермерского) хозяйства начинающим фермерам</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5" name="Title 1"/>
          <p:cNvSpPr>
            <a:spLocks noGrp="1"/>
          </p:cNvSpPr>
          <p:nvPr>
            <p:ph type="ctrTitle" idx="4294967295"/>
          </p:nvPr>
        </p:nvSpPr>
        <p:spPr>
          <a:xfrm>
            <a:off x="450850" y="1443038"/>
            <a:ext cx="8550275" cy="4119562"/>
          </a:xfrm>
        </p:spPr>
        <p:txBody>
          <a:bodyPr/>
          <a:lstStyle/>
          <a:p>
            <a:pPr algn="l"/>
            <a:r>
              <a:rPr lang="ru-RU" sz="1800" dirty="0" smtClean="0"/>
              <a:t>Гранты предоставляются на конкурсной основе начинающим фермерам – индивидуальным предпринимателям, являющимся главой крестьянского (фермерского) хозяйства (далее – начинающие фермеры), осуществляющим или планирующим осуществлять деятельность по производству и реализации молока (молочное скотоводство, козоводство), по производству картофеля, по производству овощей открытого грунта.</a:t>
            </a:r>
            <a:br>
              <a:rPr lang="ru-RU" sz="1800" dirty="0" smtClean="0"/>
            </a:br>
            <a:r>
              <a:rPr lang="ru-RU" sz="1800" dirty="0" smtClean="0"/>
              <a:t/>
            </a:r>
            <a:br>
              <a:rPr lang="ru-RU" sz="1800" dirty="0" smtClean="0"/>
            </a:br>
            <a:r>
              <a:rPr lang="ru-RU" sz="1800" dirty="0" smtClean="0"/>
              <a:t>Под начинающим фермером понимается гражданин Российской Федерации, являющийся главой крестьянского (фермерского) хозяйства, зарегистрированного на сельской территории Смоленской области, продолжительность деятельности которого не превышает 24 месяцев со дня его регистрации. </a:t>
            </a:r>
            <a:br>
              <a:rPr lang="ru-RU" sz="1800" dirty="0" smtClean="0"/>
            </a:br>
            <a:r>
              <a:rPr lang="ru-RU" sz="1800" dirty="0" smtClean="0"/>
              <a:t/>
            </a:r>
            <a:br>
              <a:rPr lang="ru-RU" sz="1800" dirty="0" smtClean="0"/>
            </a:br>
            <a:r>
              <a:rPr lang="ru-RU" sz="1800" dirty="0" smtClean="0"/>
              <a:t>Грант должен быть использован в срок </a:t>
            </a:r>
            <a:r>
              <a:rPr lang="ru-RU" sz="1800" b="1" dirty="0" smtClean="0"/>
              <a:t>не более 18 месяцев </a:t>
            </a:r>
            <a:r>
              <a:rPr lang="ru-RU" sz="1800" dirty="0" smtClean="0"/>
              <a:t>с момента поступления средств на расчетный счет победителя конкурса, имущество, закупаемое за счет гранта, должно быть использовано исключительно на развитие крестьянского (фермерского) хозяйства. </a:t>
            </a:r>
            <a:br>
              <a:rPr lang="ru-RU" sz="1800" dirty="0" smtClean="0"/>
            </a:br>
            <a:endParaRPr lang="ru-RU" sz="1800" dirty="0" smtClean="0"/>
          </a:p>
        </p:txBody>
      </p:sp>
      <p:sp>
        <p:nvSpPr>
          <p:cNvPr id="4" name="Скругленный прямоугольник 3"/>
          <p:cNvSpPr/>
          <p:nvPr/>
        </p:nvSpPr>
        <p:spPr>
          <a:xfrm>
            <a:off x="7739063" y="381000"/>
            <a:ext cx="1404937" cy="4111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cs typeface="Times New Roman" pitchFamily="18" charset="0"/>
              </a:rPr>
              <a:t>Слайд</a:t>
            </a:r>
            <a:r>
              <a:rPr lang="ru-RU" dirty="0">
                <a:cs typeface="Times New Roman" pitchFamily="18" charset="0"/>
              </a:rPr>
              <a:t> </a:t>
            </a:r>
            <a:r>
              <a:rPr lang="ru-RU" dirty="0" smtClean="0">
                <a:cs typeface="Times New Roman" pitchFamily="18" charset="0"/>
              </a:rPr>
              <a:t>№ 9</a:t>
            </a:r>
            <a:endParaRPr lang="ru-RU" dirty="0">
              <a:cs typeface="Times New Roman" pitchFamily="18" charset="0"/>
            </a:endParaRPr>
          </a:p>
        </p:txBody>
      </p:sp>
      <p:sp>
        <p:nvSpPr>
          <p:cNvPr id="5" name="Заголовок 6"/>
          <p:cNvSpPr txBox="1">
            <a:spLocks/>
          </p:cNvSpPr>
          <p:nvPr/>
        </p:nvSpPr>
        <p:spPr>
          <a:xfrm>
            <a:off x="0" y="77788"/>
            <a:ext cx="7620000" cy="523220"/>
          </a:xfrm>
          <a:prstGeom prst="rect">
            <a:avLst/>
          </a:prstGeom>
          <a:solidFill>
            <a:srgbClr val="7AFEF1"/>
          </a:solidFill>
          <a:effectLst/>
        </p:spPr>
        <p:txBody>
          <a:bodyPr anchor="ctr">
            <a:spAutoFit/>
          </a:bodyPr>
          <a:lstStyle/>
          <a:p>
            <a:pPr algn="ctr"/>
            <a:r>
              <a:rPr lang="ru-RU" sz="2800" b="1" dirty="0">
                <a:latin typeface="+mn-lt"/>
              </a:rPr>
              <a:t>Порядок предоставления грантов</a:t>
            </a:r>
            <a:r>
              <a:rPr lang="ru-RU" sz="2800" dirty="0">
                <a:latin typeface="+mn-lt"/>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3269</TotalTime>
  <Words>781</Words>
  <Application>Microsoft Office PowerPoint</Application>
  <PresentationFormat>Экран (4:3)</PresentationFormat>
  <Paragraphs>106</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Office Theme</vt:lpstr>
      <vt:lpstr>Виды  грантовой поддержки  малых форм хозяйствования </vt:lpstr>
      <vt:lpstr>Слайд 2</vt:lpstr>
      <vt:lpstr> Мониторинг</vt:lpstr>
      <vt:lpstr>Слайд 4</vt:lpstr>
      <vt:lpstr>Порядок проведения конкурса на предоставление грантов и порядок предоставления грантов </vt:lpstr>
      <vt:lpstr>В участии в конкурсе отказывается в следующих случаях: - заявитель не соответствует требованиям; - заявитель представил не в полном объеме документы; - в представленных документах выявлены недостоверные сведения. Проверка достоверности сведений, содержащихся в представленных документах, осуществляется путем их сопоставления с оригиналами и с информацией, полученной от компетентного органа или организации, выдавших документ (документы), а также полученной иными способами, разрешенными федеральным законодательством.</vt:lpstr>
      <vt:lpstr>1) признание победителем конкурса;         2) заключение победителем конкурса с Департаментом Смоленской области по сельскому хозяйству и продовольствию договора   о предоставлении гранта по форме, утвержденной приказом начальника Департамента, содержащего показатели результативности использования гранта, форму, порядок и сроки представления отчетности о достижении показателей результативности использования гранта. </vt:lpstr>
      <vt:lpstr>Гранты  на создание и развитие крестьянского (фермерского) хозяйства начинающим фермерам</vt:lpstr>
      <vt:lpstr>Гранты предоставляются на конкурсной основе начинающим фермерам – индивидуальным предпринимателям, являющимся главой крестьянского (фермерского) хозяйства (далее – начинающие фермеры), осуществляющим или планирующим осуществлять деятельность по производству и реализации молока (молочное скотоводство, козоводство), по производству картофеля, по производству овощей открытого грунта.  Под начинающим фермером понимается гражданин Российской Федерации, являющийся главой крестьянского (фермерского) хозяйства, зарегистрированного на сельской территории Смоленской области, продолжительность деятельности которого не превышает 24 месяцев со дня его регистрации.   Грант должен быть использован в срок не более 18 месяцев с момента поступления средств на расчетный счет победителя конкурса, имущество, закупаемое за счет гранта, должно быть использовано исключительно на развитие крестьянского (фермерского) хозяйства.  </vt:lpstr>
      <vt:lpstr>Слайд 10</vt:lpstr>
      <vt:lpstr>К участию в конкурсе допускаются начинающие фермеры, соответствующие одновременно следующим требованиям: 1) являющиеся гражданами Российской Федерации; 2) являющиеся главой крестьянского (фермерского) хозяйства, зарегистрированного на сельской территории Смоленской области, продолжительность деятельности которого не превышает 24 месяцев со дня его регистрации и которое соответствует критериям микропредприятия в соответствии с Федеральным законом «О развитии малого и среднего предпринимательства в Российской Федерации». Под сельскими территориями понимаются сельские поселения или сельские поселения и межселенные территории, объединенные общей территорией в границах муниципального района; 3) зарегистрированные и осуществляющие производственную деятельность в границах муниципального района Смоленской области по месту регистрации крестьянского (фермерского) хозяйства, которое является единственным местом трудоустройства начинающего фермера; 4) не осуществляющие предпринимательскую деятельность в течение последних трех лет в качестве индивидуального предпринимателя и (или) не являющиеся учредителем (участником) коммерческой организации, за исключением крестьянского (фермерского) хозяйства (далее также – хозяйство), главой которого начинающий фермер является на момент подачи заявки на участие в конкурсе;</vt:lpstr>
      <vt:lpstr>5) ранее не являвшиеся получателем гранта на создание и развитие крестьянского (фермерского) хозяйства, гранта на развитие семейных животноводческих ферм, выплаты на содействие самозанятости безработных граждан, полученной до регистрации хозяйства, главой которого является начинающий фермер, а также средств финансовой поддержки, субсидий или грантов на организацию начального этапа предпринимательской деятельности, полученных до регистрации хозяйства, главой которого является начинающий фермер; 6) имеющие в собственности или долгосрочной аренде земельный участок, на котором будет осуществлено ведение хозяйственной деятельности крестьянского (фермерского) хозяйства; 7) имеющие среднее специальное или высшее сельскохозяйственное образование, или получившие дополнительное профессиональное образование по сельскохозяйственной специальности, или имеющие трудовой стаж в сельском хозяйстве не менее трех лет, или осуществляющие ведение или совместное ведение личного подсобного хозяйства в течение не менее трех лет; 8) не имеющие недоимки по уплате налогов, сборов и иных обязательных платежей в бюджетную систему Российской Федерации по месту нахождения крестьянского (фермерского) хозяйства (месту нахождения его обособленных подразделений, месту нахождения принадлежащих ему недвижимого имущества и транспортных средств) на территории Смоленской области (за исключением случаев реструктуризации задолженности, предоставления инвестиционного налогового кредита, отсрочки или рассрочки по уплате налога, сумм налога, приостановленных к взысканию);</vt:lpstr>
      <vt:lpstr>9) имеющие бизнес-план по созданию и развитию крестьянского (фермерского) хозяйства, увеличению объема реализуемой сельскохозяйственной продукции по одному из направлений деятельности (отрасли) (производство и реализация молока (молочное скотоводство, козоводство), производство картофеля, производство овощей открытого грунта), обоснование статей расходов со сроком окупаемости не более 5 лет; 10) имеющие план расходов с указанием наименований приобретаемого имущества, выполняемых работ, оказываемых услуг, их количества, цены, источников финансирования (средства гранта, собственные и заемные средства); 11) согласные на передачу и обработку их персональных данных в соответствии с законодательством Российской Федерации; 12) обязующиеся: - оплачивать не менее 30 процентов стоимости приобретений, указанных  в плане расходов, за счет собственных и (или) заемных средств, в том числе непосредственно за счет собственных средств не менее 10 процентов; - осуществлять деятельность не менее 5 лет после получения гранта; - использовать грант в течение 18 месяцев со дня поступления средств на счет начинающего фермера и использовать имущество, закупаемое за счет гранта, исключительно на развитие крестьянского (фермерского) хозяйства; </vt:lpstr>
      <vt:lpstr>обязующиеся: - обеспечить прирост объема сельскохозяйственной продукции, произведенной крестьянским (фермерским) хозяйством, на уровне не менее 10 процентов к предыдущему году; - сохранить полученный прирост объема сельскохозяйственной продукции, произведенной крестьянским (фермерским) хозяйством, в течение не менее 5 лет после получения гранта; - создать новые постоянные рабочие места (исключая главу хозяйства)  в течение 18 месяцев с момента поступления средств на расчетный счет начинающего фермера на каждый 1 млн. рублей гранта, но не менее 1 нового постоянного рабочего места в году получения гранта и не менее 1 нового постоянного рабочего места на  один грант; - сохранить созданные новые постоянные рабочие места в течение не менее 5 лет после получения гранта; - в случае болезни, призыва в Вооруженные Силы Российской Федерации по согласованию с Комиссией по проведению конкурсного отбора сельскохозяйственных потребительских кооперативов для развития материально-технической базы, крестьянских (фермерских) хозяйств в целях оказания поддержки начинающим фермерам и крестьянским (фермерским) хозяйствам, включая индивидуальных предпринимателей, реализующим проекты по развитию семейных животноводческих ферм передать руководство крестьянским (фермерским) хозяйством и исполнение обязательств по полученному гранту в доверительное управление своему родственнику без права продажи имущества, приобретенного за счет гранта.</vt:lpstr>
      <vt:lpstr>Заявка на участие в конкурсе, содержащая опись документов, с приложением: 1) документа, удостоверяющего личность заявителя; 2) выписки из Единого государственного реестра индивидуальных предпринимателей (представляется начинающим фермером по собственной инициативе; 3) копии диплома или свидетельства (удостоверения) об образовании, или копии трудовой книжки, или выписки из похозяйственной книги; 4) бизнес-плана, содержащего следующие положения: - план финансово-хозяйственной деятельности крестьянского (фермерского) хозяйства на срок не менее 5 лет и с обеспечением прироста объема производства сельскохозяйственной продукции;  - предложения по созданию и развитию крестьянского (фермерского) хозяйства по одному из направлений деятельности (отрасли): производство и реализация молока (молочное скотоводство, козоводство), производство картофеля, производство овощей открытого грунта – с обоснованием статей расходов со сроком окупаемости не более 5 лет; - предложение о создании новых постоянных рабочих мест (исключая главу хозяйства)  в течение 18 месяцев с момента поступления средств на счет начинающего фермера на каждый 1 млн. рублей гранта, но не менее 1 нового постоянного рабочего места в году получения гранта и не менее 1 нового постоянного рабочего места на  один грант; </vt:lpstr>
      <vt:lpstr>  5) плана расходов начинающего фермера на создание и развитие крестьянского (фермерского) хозяйства за счет гранта с указанием наименований направлений использования гранта, источников финансирования, сроков исполнения; 6) правоустанавливающих документов на земельный участок, принадлежащий начинающему фермеру, либо договоров долгосрочной аренды земельного участка, на котором будет осуществлено развитие крестьянского (фермерского) хозяйства согласно целям предоставления гранта; 7) информации налогового органа, подтверждающей отсутствие у начинающего фермера недоимки по уплате налогов, сборов и иных обязательных платежей в бюджетную систему Российской Федерации, выданной по состоянию не ранее 30 календарных дней до даты подачи заявки на участие в конкурсе; 8) информации Фонда социального страхования Российской Федерации об отсутствии (о наличии) у начинающего фермера задолженности (недоимки) по уплате страховых взносов, уплачиваемых в Фонд социального страхования Российской Федерации, за последний отчетный период, по которому истек установленный федеральным законодательством срок представления отчетности, или информации о том, что индивидуальный предприниматель не зарегистрирован в качестве страхователя. Указанная информация представляется начинающим фермером по собственной инициативе; 9) справки о численности членов крестьянского (фермерского) хозяйства  и работников, с которыми заключены трудовые договоры (контракты), на дату подачи заявки на участие в конкурсе по форме, утвержденной приказом начальника Департамента. </vt:lpstr>
      <vt:lpstr>Гранты  на развитие семейных животноводческих ферм  на базе крестьянских (фермерских) хозяйств, включая индивидуальных предпринимателей </vt:lpstr>
      <vt:lpstr>       Гранты предоставляются на конкурсной основе крестьянским (фермерским) хозяйствам и индивидуальным предпринимателям – главам крестьянских (фермерских) хозяйств (далее – крестьянские (фермерские) хозяйства), осуществляющим или планирующим осуществлять деятельность по производству и реализации молока (молочное скотоводство, козоводство).        Под семейной животноводческой фермой понимается крестьянское (фермерское) хозяйство, зарегистрированное на сельской территории Смоленской области, основанное на личном участии главы и членов крестьянского (фермерского) хозяйства, состоящих в родстве (не менее двух членов, включая главу) и совместно осуществляющих деятельность по разведению и содержанию сельскохозяйственных животных и птицы, продолжительность деятельности которого превышает 36 месяцев с даты регистрации.        Грант должен быть использован в срок не более 24 месяцев с момента поступления средств на счет победителя конкурса, имущество, закупаемое за счет гранта, должно быть использовано исключительно на развитие и деятельность семейной животноводческой фермы.         Максимальный размер гранта не может превышать  5 млн. рублей, но не более 50 процентов затрат на цели, с учетом собственных средств крестьянского (фермерского) хозяйства.</vt:lpstr>
      <vt:lpstr>К участию в конкурсе допускаются к(ф)х, включая ИП, соответствующие одновременно следующим требованиям: 1) главой и членами к(ф)х являются граждане Российской Федерации (не менее двух членов, включая главу), состоящие в родстве и совместно осуществляющие производственную деятельность, основанную на их личном участии, в соответствии с пунктом 1 статьи 1, пунктом 1 статьи 3  ФЗ «О крестьянском (фермерском) хозяйстве»; 2) срок деятельности к(ф)х на дату подачи заявки на участие в конкурсе превышает 36 месяцев с даты регистрации; 3) к(ф)х зарегистрировано на сельской территории Смоленской области. Под сельскими территориями понимаются сельские поселения или сельские поселения и межселенные территории, объединенные общей территорией в границах муниципального района; 4) к(ф)х соответствует критериям микропредприятия  в соответствии с ФЗ «О развитии малого  и среднего предпринимательства в Российской Федерации»; 5) глава к(ф)х зарегистрирован и осуществляет производственную деятельность в границах муниципального района Смоленской области по месту регистрации крестьянского (фермерского) хозяйства, которое является единственным местом трудоустройства  главы к(ф)х;  6) глава и члены к(ф)х ранее не являлись получателями грантов на создание и развитие к(ф)х , грантов на развитие семейных животноводческих ферм либо с даты полного освоения гранта на создание и развитие к(ф)х , гранта на развитие семейных животноводческих ферм прошло не менее трех лет или не менее 24 месяцев – для семейных животноводческих ферм в области разведения крупного рогатого скота молочного направления продуктивности;</vt:lpstr>
      <vt:lpstr>7) крестьянское (фермерское) хозяйство предусматривает создание собственной кормовой базы; 8) крестьянское (фермерское) хозяйство имеет в наличии не менее 20 голов крупного рогатого скота молочного направления продуктивности или коз; 9) крестьянское (фермерское) хозяйство планирует создание не более одной семейной животноводческой фермы по производству и реализации молока (молочное скотоводство, козоводство) с учетом балансов производства  и потребления сельскохозяйственной продукции и противоэпизоотических мероприятий или планирует реконструировать не более одной семейной животноводческой фермы;  10) планируемое крестьянским (фермерским) хозяйством поголовье сельскохозяйственных животных к развитию семейной животноводческой фермы не должно превышать: крупного рогатого скота - 300 голов основного маточного стада молочного направления продуктивности, коз - 300 голов; 11) крестьянское (фермерское) хозяйство имеет план по созданию и развитию семейной животноводческой фермы по содержанию сельскохозяйственных животных с применением оборудования и техники для производства и реализации  молока (молочное скотоводство или козоводство), увеличению объема реализуемой животноводческой продукции, обоснование строительства, реконструкции, модернизации и (или) ремонта семейной животноводческой фермы со сроком окупаемости не более 5 лет; 12) крестьянское (фермерское) хозяйство имеет план расходов с указанием наименований приобретаемого имущества, выполняемых работ, оказываемых услуг, их количества, цены, источников финансирования (средства гранта, собственные  и (или) заемные средства); </vt:lpstr>
      <vt:lpstr> 13) строительство, реконструкция, модернизация и ремонт семейной животноводческой фермы, развитие которой предлагается крестьянским (фермерским) хозяйством, ранее не осуществлялись с использованием средств государственной поддержки; 14) крестьянское (фермерское) хозяйство имеет в собственности или долгосрочной аренде земельный участок, на котором будет осуществлено ведение хозяйственной деятельности крестьянского (фермерского) хозяйства; 15) реконструируемый или модернизируемый объект находится в собственности или долгосрочной аренде крестьянского (фермерского) хозяйства; 16) глава крестьянского (фермерского) хозяйства не является учредителем (участником) коммерческой организации, за исключением крестьянского (фермерского) хозяйства, главой которого он является; 17) у крестьянского (фермерского) хозяйства отсутствует недоимка по уплате налогов, сборов и иных обязательных платежей в бюджетную систему Российской Федерации по месту нахождения крестьянского (фермерского) хозяйства (месту нахождения его обособленных подразделений, месту нахождения принадлежащих ему недвижимого имущества и транспортных средств) на территории Смоленской области (за исключением случаев реструктуризации задолженности, предоставления инвестиционного налогового кредита, отсрочки или рассрочки по уплате налога, сумм налога, приостановленных к взысканию); 18) глава и члены крестьянского (фермерского) хозяйства соглашаются на передачу и обработку их персональных данных в соответствии  с законодательством Российской Федерации; </vt:lpstr>
      <vt:lpstr> 19) крестьянское (фермерское) хозяйство обязуется: - оплачивать не менее 50 процентов стоимости приобретений, указанных  в плане расходов, за счет собственных и (или) заемных средств, в т.ч. непосредственно за счет собственных средств не менее 10 %; - осуществлять деятельность не менее 5 лет после получения гранта; - использовать грант в течение 24 месяцев со дня поступления средств на счета, открытые победителями конкурса в учреждениях Центрального банка Российской Федерации или кредитных организациях (для индивидуальных предпринимателей), или на лицевые счета для учета операций со средствами юридических лиц, не являющихся участниками бюджетного процесса, открытые победителями конкурса в  территориальных органах Федерального казначейства  в порядке, установленном Федеральным казначейством (для юридических лиц) (далее - счет), и использовать имущество, закупаемое за счет гранта, исключительно на развитие и деятельность семейной животноводческой фермы; - обеспечить прирост объема сельскохозяйственной продукции, произведенной крестьянским (фермерским) хозяйством, на уровне не менее 10 % к предыдущему году; - сохранить полученный прирост объема сельскохозяйственной продукции, произведенной крестьянским (фермерским) хозяйством, в течение не менее 5 лет после получения гранта; - создать 3 новых постоянных рабочих места в течение 24 месяцев с момента поступления средств на счет, в том числе не менее двух постоянных рабочих мест  в году получения гранта;  - сохранить созданные новые постоянные рабочие места в течение не менее 5 лет после получения гранта. </vt:lpstr>
      <vt:lpstr>Заявка на участие в конкурсе, содержащая опись документов, с приложением:  1) документов, удостоверяющих личность заявителя и членов крестьянского (фермерского) хозяйства, и их копий; 2) копий актов гражданского состояния, подтверждающих родство главы и членов крестьянского (фермерского) хозяйства; 3) выписки из Единого государственного реестра юридических лиц или из Единого государственного реестра индивидуальных предпринимателей (представляется заявителем по собственной инициативе); 4) бизнес-плана, содержащего следующие положения: - технико-экономическое обоснование строительства, реконструкции, модернизации и (или) ремонта семейной животноводческой фермы со сроком окупаемости бизнес-плана не более 5 лет; - предложения о порядке формирования производственной и кормовой базы семейной животноводческой фермы по производству и реализации молока (молочное скотоводство, козоводство); - предложения о создании 3 новых постоянных рабочих мест в течение 24 месяцев с момента поступления средств на счет, в том числе не менее двух постоянных рабочих мест в году получения гранта; 5) плана расходов крестьянского (фермерского) хозяйства на развитие семейной животноводческой фермы за счет гранта с указанием наименований направлений использования гранта, источников финансирования, сроков исполнения;</vt:lpstr>
      <vt:lpstr>  6) правоустанавливающих документов на земельный участок, принадлежащий крестьянскому (фермерскому) хозяйству, либо договоров долгосрочной аренды земельного участка, на котором будет осуществлено развитие крестьянского (фермерского) хозяйства согласно целям предоставления гранта; 7) правоустанавливающих документов, подтверждающих право собственности или пользования на реконструируемый, модернизируемый и (или) ремонтируемый объект (представляются в случае направления средств гранта на реконструкцию, модернизацию и (или) ремонт семейной животноводческой фермы); 8) информации налогового органа, подтверждающей отсутствие у крестьянского (фермерского) хозяйства недоимки по уплате налогов, сборов и иных обязательных платежей в бюджетную систему Российской Федерации, выданной по состоянию не ранее 30 календарных дней до даты подачи заявки на участие в конкурсе; 9) информации Фонда социального страхования Российской Федерации об отсутствии (о наличии) у крестьянского (фермерского) хозяйства задолженности (недоимки) по уплате страховых взносов, уплачиваемых в Фонд социального страхования Российской Федерации, за последний отчетный период, по которому истек установленный федеральным законодательством срок представления отчетности, или информации о том, что индивидуальный предприниматель не зарегистрирован в качестве страхователя. Указанная информация представляется крестьянским (фермерским) хозяйством по собственной инициативе; 10) справки о численности членов крестьянского (фермерского) хозяйства и работников, с которыми заключены трудовые договоры (контракты), на дату подачи заявки на участие в конкурсе по форме, утвержденной приказом начальника Департамента. </vt:lpstr>
      <vt:lpstr>Гранты   сельскохозяйственным потребительским кооперативам для развития материально-технической базы</vt:lpstr>
      <vt:lpstr>       Гранты предоставляются на конкурсной основе сельскохозяйственным потребительским кооперативам для развития материально-технической базы.               Под сельскохозяйственным потребительским кооперативом  понимается с/х потребительский перерабатывающий и (или) с/х сбытовой кооператив, действующий не менее 12 месяцев с даты регистрации, осуществляющий деятельность по заготовке, хранению, подработке, переработке, сортировке, убою, первичной переработке, охлаждению молока, мяса с/х животных, птицы, рыбы и объектов аквакультуры, картофеля, грибов, овощей, плодов и ягод, в том числе дикорастущих, подготовке к реализации с/х продукции и продуктов ее переработки, объединяющий не менее 10 с/х товаропроизводителей на правах членов кооперативов (кроме ассоциированного членства), при этом не менее 70 % выручки с/х потребительского кооператива должно формироваться за счет осуществления  перерабатывающей и (или) сбытовой деятельности.            Грант должен быть использован в срок не более 18 месяцев с момента поступления средств на лицевой счет победителя конкурса.                Максимальный размер гранта не может превышать  30 млн. рублей, но не более 60 процентов затрат на цели, с учетом собственных средств кооператива.</vt:lpstr>
      <vt:lpstr>Слайд 27</vt:lpstr>
      <vt:lpstr>К участию в конкурсе допускаются кооперативы, соответствующие одновременно следующим требованиям: 1) являющиеся с/х потребительским перерабатывающим  и (или) с/х сбытовым кооперативом; 2) зарегистрированные на территории Смоленской области и действующие  не менее 12 месяцев с даты регистрации; 3) осуществляющие деятельность по заготовке, хранению, подработке, переработке, сортировке, убою, первичной переработке, охлаждению молока, мяса с/х животных, птицы, рыбы и объектов аквакультуры, картофеля, грибов, овощей, плодов и ягод, в том числе дикорастущих, подготовке к реализации сельскохозяйственной продукции и продуктов ее переработки; 4) объединяющие не менее 10 сельскохозяйственных товаропроизводителей на правах членов кооператива (кроме ассоциированного членства); 5) формирующие за счет осуществления перерабатывающей и (или) сбытовой деятельности не менее 70 процентов выручки; 6) имеющие в собственности или долгосрочной аренде земельный участок, на котором будет осуществлено развитие материально-технической базы; 7) предусматривающие приобретение не менее 50 % общего объема  с/х продукции для заготовки и (или) сортировки, и (или) убоя,  и (или) первичной переработки, и (или) охлаждения у членов кооператива; 8) являющиеся членом ревизионного союза сельскохозяйственных кооперативов; 9) не имеющие недоимки по уплате налогов, сборов и иных обязательных платежей в бюджетную систему РФ по месту нахождения кооператива (месту нахождения его обособленных подразделений, месту нахождения принадлежащих ему недвижимого имущества и транспортных средств) на территории Смоленской области (за исключением случаев реструктуризации задолженности, предоставления инвестиционного налогового кредита, отсрочки или рассрочки по уплате налога, сумм налога, приостановленных к взысканию);</vt:lpstr>
      <vt:lpstr>  10) имеющие бизнес-план по развитию материально-технической базы, увеличению объема произведенной и реализуемой сельскохозяйственной продукции, обоснование статей расходов со сроком окупаемости не более 5 лет;  11) обязующиеся: - оплачивать не менее 40 процентов стоимости приобретений, указанных в плане расходов, за счет собственных и (или) заемных средств, в том числе непосредственно за счет собственных средств не менее 10 процентов; - осуществлять деятельность не менее 5 лет после получения гранта; - представлять ежегодно в течение 5 лет после получения гранта  в Департамент ревизионное заключение по результатам своей деятельности; - обеспечить прирост объема сельскохозяйственной продукции, реализуемой кооперативом, не менее чем на 10 процентов ежегодно в течение 5 лет после получения гранта;  - создать новые постоянные рабочие места в течение 18 месяцев с момента поступления средств на счет кооператива одно на каждые 3 млн. рублей гранта,  но не менее 1 нового постоянного рабочего места в году получения гранта; - сохранить созданные новые постоянные рабочие места в течение не менее  5 лет после получения гранта; - обеспечить в текущем финансовом году уровень среднемесячной заработной платы не ниже величины прожиточного минимума в Смоленской области в расчете на душу населения за IV квартал предыдущего финансового года. </vt:lpstr>
      <vt:lpstr>Заявка на участие в конкурсе, содержащая опись документов, с приложением:  1) выписки из Единого государственного реестра юридических лиц (представляется кооперативом по собственной инициативе); 2) учредительных документов; 3) справки ревизионного союза, подтверждающей нахождение кооператива  в составе ревизионного союза сельскохозяйственных кооперативов, выданной не ранее чем за один месяц до дня подачи заявки на участие в конкурсе; 4) бизнес-плана развития кооператива (на бумажном носителе и в электронном виде), содержащего следующие положения: - план финансово-хозяйственной деятельности кооператива на срок не менее  5 лет; - технико-экономическое обоснование строительства, реконструкции или модернизации производственных объектов кооператива со сроком окупаемости  не более 5 лет; - предложение о создании новых постоянных рабочих мест в течение  18 месяцев с момента поступления средств на счет кооператива на каждые 3 млн. рублей гранта, но не менее 1 нового постоянного рабочего места в году получения гранта; 5) плана расходов кооператива на развитие материально-технической базы  за счет гранта с указанием наименований направлений использования гранта, источников финансирования, сроков исполнения; 6) положительного заключения ревизионного союза сельскохозяйственных кооперативов на бизнес-план развития кооператива; 7) правоустанавливающих документов на земельный участок, принадлежащий кооперативу, либо договоров долгосрочной аренды земельного участка, на котором будет осуществлено развитие материально-технической базы согласно целям предоставления гранта;</vt:lpstr>
      <vt:lpstr>8) разрешения на строительство (реконструкцию) (если средства гранта или его часть планируется направить на строительство производственных объектов); 9) сводного сметного расчета на объект строительства (реконструкции); 10) положительного заключения государственной экспертизы на проектную документацию объектов строительства (реконструкции), в отношении которых проведение такой экспертизы предусмотрено федеральным законодательством; 11) информации налогового органа, подтверждающей отсутствие  у кооператива недоимки по уплате налогов, сборов и иных обязательных платежей  в бюджетную систему Российской Федерации, выданной по состоянию не ранее  30 календарных дней до даты подачи заявки на участие в конкурсе; 12) справки о численности членов кооператива и работников, с которыми заключены трудовые договоры (контракты), на дату подачи заявки на участие  в конкурсе по форме, утвержденной приказом начальника Департамента; 13) информации Фонда социального страхования Российской Федерации  об отсутствии (о наличии) у кооператива задолженности (недоимки) по уплате страховых взносов, уплачиваемых в Фонд социального страхования Российской Федерации, за последний отчетный период, по которому истек установленный федеральным законодательством срок представления отчетности. Указанная информация представляется кооперативом по собственной инициативе. </vt:lpstr>
      <vt:lpstr>Виды  грантовой поддержки  малых форм хозяйствования</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Starotonenkova_JV</cp:lastModifiedBy>
  <cp:revision>228</cp:revision>
  <dcterms:created xsi:type="dcterms:W3CDTF">2013-08-21T19:17:07Z</dcterms:created>
  <dcterms:modified xsi:type="dcterms:W3CDTF">2017-03-09T05:30:43Z</dcterms:modified>
</cp:coreProperties>
</file>