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84" r:id="rId4"/>
    <p:sldId id="285" r:id="rId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B2416A5-BAB1-479A-BA20-434F5AE0E28D}">
          <p14:sldIdLst>
            <p14:sldId id="282"/>
            <p14:sldId id="283"/>
            <p14:sldId id="284"/>
            <p14:sldId id="28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2006"/>
    <a:srgbClr val="DCBDA3"/>
    <a:srgbClr val="8357FF"/>
    <a:srgbClr val="B59AFF"/>
    <a:srgbClr val="FFFFFF"/>
    <a:srgbClr val="FF7E4B"/>
    <a:srgbClr val="00C834"/>
    <a:srgbClr val="7BFF9F"/>
    <a:srgbClr val="FFA684"/>
    <a:srgbClr val="B5B3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-45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7DE16A2-AEE2-4263-ACA2-118E16C7D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EE69187-3588-4513-B2AD-34817B09F3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E913695-642B-4F1E-9442-E05397CDC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9D6E341-8BDD-4869-8AFF-10ABB5A4B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A8CEFBD-7EF7-4930-BD29-A2A177C7C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331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3B5AFD-DFAD-4B0D-BD00-2DBFE32BF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D8A77EB-E013-41A7-9979-2B7DC18DC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BCBF2E6-D429-4C33-82A9-1E0C79BE4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4F68769-EC8B-4383-B350-5C8A367E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AC09D3C-6C37-45D0-BF0D-B92EA7FBE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1929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7F815FFF-A705-4EC8-BE37-F3D3369E36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5F419A6-DF05-4609-9769-C2D69F0712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D09387D-F963-49EA-A20F-E590A2739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68FD650-2A5D-40E4-84AC-0E485A553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15B3806-A8FB-41C4-9DE3-BAF55E521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0720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9A5061-A5EA-44E9-AFD5-59D845F2B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613D84E-7797-45EE-AC0C-5C8F6E0FB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DA3A4E3-1EE2-45D2-97F8-266FE5D0F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1DB0B27-41A9-4B96-A847-154554091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D00D453-07EE-4B2F-83EF-09D0A065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317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E693CFF-84AB-4319-AD35-545C6B045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48E9984-3CBD-4773-9DC0-931D76B4E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EB90C28-24DC-4720-896C-98A12596F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93954BD-7F80-4A02-917C-56561D289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0BBDB70-080E-4403-B41E-BADEB5426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8298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BFD4CAF-2506-406D-9842-E944EAE9C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A6445F1-22EE-41BA-A6C3-957E9CAF82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94EB6BC-2BA0-4514-9EA6-6C26FA8141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D494408-46B8-4B89-91C7-3E344AEB1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344AA61-3F74-4984-945C-9B86BD4E2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6669149-DD86-4E3F-A86D-295AB4B5D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5683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D1753F5-682A-4656-B4BB-66B505A37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91CC84B-4B51-4A40-A324-FEF9C0704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38E8331-BECF-4CA7-94A4-1EE4F35AD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CCC2310-C64C-4A7E-AFA3-248A73A0B8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A281826-AF7D-4FB5-B1E5-4211C72456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5905B0E3-E72D-4AF9-9E2D-4B6A82EC8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73A8F5D3-EFB6-4066-8A30-9AE0A1343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ADE480C6-44C0-4291-8FC0-98BBF5DA9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6257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7E76E7-51E0-417A-9B7F-A48CFACDE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D8E3AEE-4FC4-4C95-837C-F0B1E849C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C8224C0-E056-4B78-964A-B9197126B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6D92E46-F3A6-4AF3-B0A8-245C86921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15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DD889C99-D84F-41FA-83B9-1F93850C0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E84AF98-8082-4C69-AE30-96B052103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B48752DF-3588-4037-AE8D-28339AEDB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5005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AD7045E-B392-4E89-BCED-73FDA4F90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9B69430-FCD0-4131-A5F6-61F5B5D7E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6D91267-29DC-4DAA-88B7-2DFBE7848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0A165DC-A663-4C93-80AB-C4BDCCF4E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AEF9E5C-774A-4B0E-83F8-C036FE30B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FE4C950-B74B-4460-8E47-0C395DF1C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46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D52C78A-ABC8-4D57-992B-0E49F5704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6A5ECCFF-9249-4EA5-AC26-40F0DD3621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622367D-B85C-403E-8360-069A7B602E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C10AF57-30F9-4C2B-9AF6-EE87EC44A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24A7382-5850-4C0C-A9A1-060EDA170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5795DBD-9441-4387-BF50-CE1C8B88C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359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896421C-1B13-4D54-B896-C7D33E68A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FCE36D7-3AD2-41E3-878B-60ACB2BA9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6CBDC88-797A-40B9-9E85-1C4D19ADD8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1E878F5-5B66-431F-93E0-34BE92547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6B2571B-1D1F-4BB3-9C85-94E844186E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8644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85EAC07-4804-7683-B907-EB348B464A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29"/>
          <a:stretch/>
        </p:blipFill>
        <p:spPr>
          <a:xfrm>
            <a:off x="0" y="2005574"/>
            <a:ext cx="2370238" cy="4852426"/>
          </a:xfrm>
          <a:prstGeom prst="rect">
            <a:avLst/>
          </a:prstGeom>
        </p:spPr>
      </p:pic>
      <p:sp>
        <p:nvSpPr>
          <p:cNvPr id="6" name="Арка 5">
            <a:extLst>
              <a:ext uri="{FF2B5EF4-FFF2-40B4-BE49-F238E27FC236}">
                <a16:creationId xmlns="" xmlns:a16="http://schemas.microsoft.com/office/drawing/2014/main" id="{897A91BA-D786-C7AA-32AB-5557C3C5EE1A}"/>
              </a:ext>
            </a:extLst>
          </p:cNvPr>
          <p:cNvSpPr/>
          <p:nvPr/>
        </p:nvSpPr>
        <p:spPr>
          <a:xfrm rot="7305657">
            <a:off x="9985610" y="4373447"/>
            <a:ext cx="2966729" cy="2966729"/>
          </a:xfrm>
          <a:prstGeom prst="blockArc">
            <a:avLst>
              <a:gd name="adj1" fmla="val 20519072"/>
              <a:gd name="adj2" fmla="val 13202193"/>
              <a:gd name="adj3" fmla="val 12415"/>
            </a:avLst>
          </a:prstGeom>
          <a:solidFill>
            <a:srgbClr val="C59368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>
              <a:solidFill>
                <a:schemeClr val="tx1"/>
              </a:solidFill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EA39370D-5691-9344-C0EE-AB5210E80AF0}"/>
              </a:ext>
            </a:extLst>
          </p:cNvPr>
          <p:cNvGrpSpPr/>
          <p:nvPr/>
        </p:nvGrpSpPr>
        <p:grpSpPr>
          <a:xfrm rot="16200000">
            <a:off x="3959601" y="4754715"/>
            <a:ext cx="1443776" cy="1003424"/>
            <a:chOff x="2418080" y="4704080"/>
            <a:chExt cx="2032000" cy="1412239"/>
          </a:xfrm>
          <a:solidFill>
            <a:srgbClr val="EDD8C2">
              <a:alpha val="40000"/>
            </a:srgbClr>
          </a:solidFill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7918FCF8-A5C0-226E-878B-2AC77DFED211}"/>
                </a:ext>
              </a:extLst>
            </p:cNvPr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6A00770D-B0DB-AFBF-C3C1-7A70BCA7271E}"/>
                </a:ext>
              </a:extLst>
            </p:cNvPr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6A8E88F4-AA5B-8970-CDA1-859554B8CD3D}"/>
                </a:ext>
              </a:extLst>
            </p:cNvPr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34798880-0C09-8238-37B2-03C40CDAB34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20000" contrast="-40000"/>
          </a:blip>
          <a:stretch>
            <a:fillRect/>
          </a:stretch>
        </p:blipFill>
        <p:spPr>
          <a:xfrm>
            <a:off x="7798541" y="5449815"/>
            <a:ext cx="1839205" cy="642127"/>
          </a:xfrm>
          <a:prstGeom prst="rect">
            <a:avLst/>
          </a:prstGeom>
          <a:noFill/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9A407528-98D5-22CA-AA63-CBEEC1F2255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23" t="4356" r="78854" b="79538"/>
          <a:stretch/>
        </p:blipFill>
        <p:spPr>
          <a:xfrm>
            <a:off x="81481" y="3730304"/>
            <a:ext cx="722083" cy="1104523"/>
          </a:xfrm>
          <a:prstGeom prst="rect">
            <a:avLst/>
          </a:prstGeom>
        </p:spPr>
      </p:pic>
      <p:sp>
        <p:nvSpPr>
          <p:cNvPr id="14" name="Параллелограмм 13">
            <a:extLst>
              <a:ext uri="{FF2B5EF4-FFF2-40B4-BE49-F238E27FC236}">
                <a16:creationId xmlns:a16="http://schemas.microsoft.com/office/drawing/2014/main" xmlns="" id="{14CA973D-4A25-B9FF-90BD-05B1B6B61842}"/>
              </a:ext>
            </a:extLst>
          </p:cNvPr>
          <p:cNvSpPr/>
          <p:nvPr/>
        </p:nvSpPr>
        <p:spPr>
          <a:xfrm>
            <a:off x="-584629" y="206431"/>
            <a:ext cx="11762913" cy="621436"/>
          </a:xfrm>
          <a:prstGeom prst="parallelogram">
            <a:avLst>
              <a:gd name="adj" fmla="val 74048"/>
            </a:avLst>
          </a:prstGeom>
          <a:solidFill>
            <a:srgbClr val="DCBD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УСЛОВИЯ </a:t>
            </a:r>
            <a:r>
              <a:rPr lang="ru-RU" sz="2000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НАХОЖДЕНИЯ В ЕДИНОМ РЕЕСТРЕ СУБЪЕКТОВ МАЛОГО И СРЕДНЕГО ПРЕДПРИНИМАТЕЛЬСТВА</a:t>
            </a:r>
            <a:endParaRPr lang="ru-RU" sz="20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graphicFrame>
        <p:nvGraphicFramePr>
          <p:cNvPr id="15" name="Таблица 4">
            <a:extLst>
              <a:ext uri="{FF2B5EF4-FFF2-40B4-BE49-F238E27FC236}">
                <a16:creationId xmlns:a16="http://schemas.microsoft.com/office/drawing/2014/main" xmlns="" id="{DCBDCDA1-8E57-D9E3-DD5E-F327A57A2A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942025"/>
              </p:ext>
            </p:extLst>
          </p:nvPr>
        </p:nvGraphicFramePr>
        <p:xfrm>
          <a:off x="1861283" y="2138699"/>
          <a:ext cx="9607691" cy="326638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082632">
                  <a:extLst>
                    <a:ext uri="{9D8B030D-6E8A-4147-A177-3AD203B41FA5}">
                      <a16:colId xmlns:a16="http://schemas.microsoft.com/office/drawing/2014/main" xmlns="" val="1050819454"/>
                    </a:ext>
                  </a:extLst>
                </a:gridCol>
                <a:gridCol w="2144648">
                  <a:extLst>
                    <a:ext uri="{9D8B030D-6E8A-4147-A177-3AD203B41FA5}">
                      <a16:colId xmlns:a16="http://schemas.microsoft.com/office/drawing/2014/main" xmlns="" val="2091284040"/>
                    </a:ext>
                  </a:extLst>
                </a:gridCol>
                <a:gridCol w="2264228">
                  <a:extLst>
                    <a:ext uri="{9D8B030D-6E8A-4147-A177-3AD203B41FA5}">
                      <a16:colId xmlns:a16="http://schemas.microsoft.com/office/drawing/2014/main" xmlns="" val="3907640127"/>
                    </a:ext>
                  </a:extLst>
                </a:gridCol>
                <a:gridCol w="2116183">
                  <a:extLst>
                    <a:ext uri="{9D8B030D-6E8A-4147-A177-3AD203B41FA5}">
                      <a16:colId xmlns:a16="http://schemas.microsoft.com/office/drawing/2014/main" xmlns="" val="1939344045"/>
                    </a:ext>
                  </a:extLst>
                </a:gridCol>
              </a:tblGrid>
              <a:tr h="39618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Показатель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Микро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Малая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Средняя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5423035"/>
                  </a:ext>
                </a:extLst>
              </a:tr>
              <a:tr h="711143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Среднесписочная </a:t>
                      </a: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численность работников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≤ </a:t>
                      </a: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15 человек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≤ </a:t>
                      </a: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100 человек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≤ 250 </a:t>
                      </a: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человек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862386753"/>
                  </a:ext>
                </a:extLst>
              </a:tr>
              <a:tr h="719667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Доход за предыдущий год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&lt;</a:t>
                      </a: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120 млн</a:t>
                      </a: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. рублей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&lt;</a:t>
                      </a: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800 млн</a:t>
                      </a: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. рублей</a:t>
                      </a:r>
                      <a:endParaRPr lang="ru-RU" sz="20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&lt;</a:t>
                      </a: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 млрд</a:t>
                      </a: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. рублей</a:t>
                      </a:r>
                      <a:endParaRPr lang="ru-RU" sz="20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45647010"/>
                  </a:ext>
                </a:extLst>
              </a:tr>
              <a:tr h="728134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Включение в реестр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Ежемесячно </a:t>
                      </a:r>
                      <a:r>
                        <a:rPr lang="ru-RU" sz="2000" dirty="0" smtClean="0">
                          <a:solidFill>
                            <a:srgbClr val="C00000"/>
                          </a:solidFill>
                        </a:rPr>
                        <a:t>10 числа</a:t>
                      </a:r>
                      <a:endParaRPr lang="ru-RU" sz="2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22423509"/>
                  </a:ext>
                </a:extLst>
              </a:tr>
              <a:tr h="711199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Исключение из реестра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Ежегодно </a:t>
                      </a: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</a:rPr>
                        <a:t>10 июля</a:t>
                      </a:r>
                      <a:endParaRPr lang="ru-RU" sz="2000" b="0" i="0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i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i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84586798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048000" y="1051652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Федеральный закон от 24.07.2007 N 209-ФЗ </a:t>
            </a:r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«О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развитии малого и среднего предпринимательства в Российской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Федерации»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2638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85EAC07-4804-7683-B907-EB348B464A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29"/>
          <a:stretch/>
        </p:blipFill>
        <p:spPr>
          <a:xfrm>
            <a:off x="0" y="2005574"/>
            <a:ext cx="2370238" cy="4852426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EA39370D-5691-9344-C0EE-AB5210E80AF0}"/>
              </a:ext>
            </a:extLst>
          </p:cNvPr>
          <p:cNvGrpSpPr/>
          <p:nvPr/>
        </p:nvGrpSpPr>
        <p:grpSpPr>
          <a:xfrm rot="16200000">
            <a:off x="3959601" y="4754715"/>
            <a:ext cx="1443776" cy="1003424"/>
            <a:chOff x="2418080" y="4704080"/>
            <a:chExt cx="2032000" cy="1412239"/>
          </a:xfrm>
          <a:solidFill>
            <a:srgbClr val="EDD8C2">
              <a:alpha val="40000"/>
            </a:srgbClr>
          </a:solidFill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7918FCF8-A5C0-226E-878B-2AC77DFED211}"/>
                </a:ext>
              </a:extLst>
            </p:cNvPr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6A00770D-B0DB-AFBF-C3C1-7A70BCA7271E}"/>
                </a:ext>
              </a:extLst>
            </p:cNvPr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6A8E88F4-AA5B-8970-CDA1-859554B8CD3D}"/>
                </a:ext>
              </a:extLst>
            </p:cNvPr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34798880-0C09-8238-37B2-03C40CDAB34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20000" contrast="-40000"/>
          </a:blip>
          <a:stretch>
            <a:fillRect/>
          </a:stretch>
        </p:blipFill>
        <p:spPr>
          <a:xfrm rot="1216670">
            <a:off x="9805482" y="5770878"/>
            <a:ext cx="1839205" cy="642127"/>
          </a:xfrm>
          <a:prstGeom prst="rect">
            <a:avLst/>
          </a:prstGeom>
          <a:noFill/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9A407528-98D5-22CA-AA63-CBEEC1F2255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23" t="4356" r="78854" b="79538"/>
          <a:stretch/>
        </p:blipFill>
        <p:spPr>
          <a:xfrm>
            <a:off x="81481" y="3730304"/>
            <a:ext cx="722083" cy="1104523"/>
          </a:xfrm>
          <a:prstGeom prst="rect">
            <a:avLst/>
          </a:prstGeom>
        </p:spPr>
      </p:pic>
      <p:sp>
        <p:nvSpPr>
          <p:cNvPr id="14" name="Параллелограмм 13">
            <a:extLst>
              <a:ext uri="{FF2B5EF4-FFF2-40B4-BE49-F238E27FC236}">
                <a16:creationId xmlns:a16="http://schemas.microsoft.com/office/drawing/2014/main" xmlns="" id="{14CA973D-4A25-B9FF-90BD-05B1B6B61842}"/>
              </a:ext>
            </a:extLst>
          </p:cNvPr>
          <p:cNvSpPr/>
          <p:nvPr/>
        </p:nvSpPr>
        <p:spPr>
          <a:xfrm>
            <a:off x="-584629" y="208807"/>
            <a:ext cx="11762913" cy="621436"/>
          </a:xfrm>
          <a:prstGeom prst="parallelogram">
            <a:avLst>
              <a:gd name="adj" fmla="val 74048"/>
            </a:avLst>
          </a:prstGeom>
          <a:solidFill>
            <a:srgbClr val="DCBD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КОГДА МОГУТ ИСКЛЮЧИТЬ ИЗ РЕЕСТРА </a:t>
            </a:r>
            <a:r>
              <a:rPr lang="ru-RU" sz="2000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СУБЪЕКТОВ МСП</a:t>
            </a:r>
            <a:r>
              <a:rPr lang="ru-RU" sz="2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?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17C5A2CF-66AE-6ADA-880E-C98FD9613FD8}"/>
              </a:ext>
            </a:extLst>
          </p:cNvPr>
          <p:cNvSpPr/>
          <p:nvPr/>
        </p:nvSpPr>
        <p:spPr>
          <a:xfrm>
            <a:off x="3299790" y="1318072"/>
            <a:ext cx="7869556" cy="1581278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28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Превышение предельных значений</a:t>
            </a:r>
            <a:endParaRPr lang="ru-RU" sz="2800" b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rgbClr val="C00000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457200" indent="-457200">
              <a:buClr>
                <a:srgbClr val="462006"/>
              </a:buClr>
              <a:buSzPct val="110000"/>
              <a:buFontTx/>
              <a:buChar char="-"/>
            </a:pP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с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реднесписочной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численности 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работников</a:t>
            </a:r>
          </a:p>
          <a:p>
            <a:pPr marL="457200" indent="-457200">
              <a:buClr>
                <a:srgbClr val="462006"/>
              </a:buClr>
              <a:buSzPct val="110000"/>
              <a:buFontTx/>
              <a:buChar char="-"/>
            </a:pP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доходов </a:t>
            </a:r>
            <a:endParaRPr lang="ru-RU" sz="2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828AC72A-69B9-4FFD-556D-B3B1C5CC7362}"/>
              </a:ext>
            </a:extLst>
          </p:cNvPr>
          <p:cNvSpPr/>
          <p:nvPr/>
        </p:nvSpPr>
        <p:spPr>
          <a:xfrm>
            <a:off x="3410186" y="3109843"/>
            <a:ext cx="8591719" cy="3113158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28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Непредставление до 1 июля сведений</a:t>
            </a:r>
          </a:p>
          <a:p>
            <a:pPr>
              <a:buClr>
                <a:srgbClr val="8357FF"/>
              </a:buClr>
              <a:buSzPct val="110000"/>
            </a:pP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о среднесписочной численности 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работников </a:t>
            </a:r>
          </a:p>
          <a:p>
            <a:pPr>
              <a:buClr>
                <a:srgbClr val="8357FF"/>
              </a:buClr>
              <a:buSzPct val="110000"/>
            </a:pP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о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доходах за предыдущий год согласно 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применяемой системы налогообложения</a:t>
            </a:r>
            <a:endParaRPr lang="ru-RU" sz="2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5713E505-8949-4B91-0B8D-DFFC6A141AA5}"/>
              </a:ext>
            </a:extLst>
          </p:cNvPr>
          <p:cNvSpPr/>
          <p:nvPr/>
        </p:nvSpPr>
        <p:spPr>
          <a:xfrm>
            <a:off x="2370238" y="1565330"/>
            <a:ext cx="962782" cy="108619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8000" dirty="0">
                <a:ln w="28575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a typeface="Segoe UI Black" panose="020B0A02040204020203" pitchFamily="34" charset="0"/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2F82C814-F7D8-7334-E655-55AB82563EFB}"/>
              </a:ext>
            </a:extLst>
          </p:cNvPr>
          <p:cNvSpPr/>
          <p:nvPr/>
        </p:nvSpPr>
        <p:spPr>
          <a:xfrm>
            <a:off x="2391533" y="4123324"/>
            <a:ext cx="962782" cy="108619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8000" dirty="0">
                <a:ln w="28575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a typeface="Segoe UI Black" panose="020B0A02040204020203" pitchFamily="34" charset="0"/>
                <a:cs typeface="Segoe UI" panose="020B0502040204020203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2034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85EAC07-4804-7683-B907-EB348B464A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29"/>
          <a:stretch/>
        </p:blipFill>
        <p:spPr>
          <a:xfrm>
            <a:off x="0" y="2005574"/>
            <a:ext cx="2370238" cy="4852426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EA39370D-5691-9344-C0EE-AB5210E80AF0}"/>
              </a:ext>
            </a:extLst>
          </p:cNvPr>
          <p:cNvGrpSpPr/>
          <p:nvPr/>
        </p:nvGrpSpPr>
        <p:grpSpPr>
          <a:xfrm rot="16200000">
            <a:off x="3959601" y="4754715"/>
            <a:ext cx="1443776" cy="1003424"/>
            <a:chOff x="2418080" y="4704080"/>
            <a:chExt cx="2032000" cy="1412239"/>
          </a:xfrm>
          <a:solidFill>
            <a:srgbClr val="EDD8C2">
              <a:alpha val="40000"/>
            </a:srgbClr>
          </a:solidFill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7918FCF8-A5C0-226E-878B-2AC77DFED211}"/>
                </a:ext>
              </a:extLst>
            </p:cNvPr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6A00770D-B0DB-AFBF-C3C1-7A70BCA7271E}"/>
                </a:ext>
              </a:extLst>
            </p:cNvPr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6A8E88F4-AA5B-8970-CDA1-859554B8CD3D}"/>
                </a:ext>
              </a:extLst>
            </p:cNvPr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34798880-0C09-8238-37B2-03C40CDAB34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20000" contrast="-40000"/>
          </a:blip>
          <a:stretch>
            <a:fillRect/>
          </a:stretch>
        </p:blipFill>
        <p:spPr>
          <a:xfrm rot="1216670">
            <a:off x="9805482" y="5770878"/>
            <a:ext cx="1839205" cy="642127"/>
          </a:xfrm>
          <a:prstGeom prst="rect">
            <a:avLst/>
          </a:prstGeom>
          <a:noFill/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9A407528-98D5-22CA-AA63-CBEEC1F2255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23" t="4356" r="78854" b="79538"/>
          <a:stretch/>
        </p:blipFill>
        <p:spPr>
          <a:xfrm>
            <a:off x="81481" y="3730304"/>
            <a:ext cx="722083" cy="1104523"/>
          </a:xfrm>
          <a:prstGeom prst="rect">
            <a:avLst/>
          </a:prstGeom>
        </p:spPr>
      </p:pic>
      <p:sp>
        <p:nvSpPr>
          <p:cNvPr id="14" name="Параллелограмм 13">
            <a:extLst>
              <a:ext uri="{FF2B5EF4-FFF2-40B4-BE49-F238E27FC236}">
                <a16:creationId xmlns:a16="http://schemas.microsoft.com/office/drawing/2014/main" xmlns="" id="{14CA973D-4A25-B9FF-90BD-05B1B6B61842}"/>
              </a:ext>
            </a:extLst>
          </p:cNvPr>
          <p:cNvSpPr/>
          <p:nvPr/>
        </p:nvSpPr>
        <p:spPr>
          <a:xfrm>
            <a:off x="-584629" y="208807"/>
            <a:ext cx="11762913" cy="621436"/>
          </a:xfrm>
          <a:prstGeom prst="parallelogram">
            <a:avLst>
              <a:gd name="adj" fmla="val 74048"/>
            </a:avLst>
          </a:prstGeom>
          <a:solidFill>
            <a:srgbClr val="DCBD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КАКИЕ ОТЧЕТЫ НЕОБХОДИМО СДАВАТЬ В НАЛОГОВУЮ ИНСПЕКЦИЮ ПО МЕСТУ РЕГИСТРАЦИИ?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17C5A2CF-66AE-6ADA-880E-C98FD9613FD8}"/>
              </a:ext>
            </a:extLst>
          </p:cNvPr>
          <p:cNvSpPr/>
          <p:nvPr/>
        </p:nvSpPr>
        <p:spPr>
          <a:xfrm>
            <a:off x="3431151" y="952306"/>
            <a:ext cx="8625381" cy="1581278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2800" b="1" u="sng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Декларация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о полученных доходах и начисленных налогах за предыдущий год согласно применяемой системы 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налогообложения</a:t>
            </a:r>
            <a:endParaRPr lang="ru-RU" sz="2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828AC72A-69B9-4FFD-556D-B3B1C5CC7362}"/>
              </a:ext>
            </a:extLst>
          </p:cNvPr>
          <p:cNvSpPr/>
          <p:nvPr/>
        </p:nvSpPr>
        <p:spPr>
          <a:xfrm>
            <a:off x="2370238" y="2879543"/>
            <a:ext cx="9821762" cy="2015067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2800" b="1" u="sng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РСВ (расчет по страховым взносам</a:t>
            </a:r>
            <a:r>
              <a:rPr lang="ru-RU" sz="2800" b="1" u="sng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)</a:t>
            </a:r>
            <a:r>
              <a:rPr lang="ru-RU" sz="28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за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предыдущий год (содержит среднесписочную численность работников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)</a:t>
            </a:r>
            <a:endParaRPr lang="ru-RU" sz="2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rgbClr val="C00000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8357FF"/>
              </a:buClr>
              <a:buSzPct val="110000"/>
            </a:pP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Сдают все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организации и ИП,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кроме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ИП без 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сотрудников</a:t>
            </a:r>
          </a:p>
          <a:p>
            <a:pPr>
              <a:buClr>
                <a:srgbClr val="8357FF"/>
              </a:buClr>
              <a:buSzPct val="110000"/>
            </a:pPr>
            <a:endParaRPr lang="ru-RU" sz="800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8357FF"/>
              </a:buClr>
              <a:buSzPct val="110000"/>
            </a:pP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Срок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сдачи годового отчета –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25 января</a:t>
            </a:r>
            <a:endParaRPr lang="ru-RU" sz="2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5713E505-8949-4B91-0B8D-DFFC6A141AA5}"/>
              </a:ext>
            </a:extLst>
          </p:cNvPr>
          <p:cNvSpPr/>
          <p:nvPr/>
        </p:nvSpPr>
        <p:spPr>
          <a:xfrm>
            <a:off x="2415377" y="1213374"/>
            <a:ext cx="962782" cy="108619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8000" dirty="0">
                <a:ln w="28575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a typeface="Segoe UI Black" panose="020B0A02040204020203" pitchFamily="34" charset="0"/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2F82C814-F7D8-7334-E655-55AB82563EFB}"/>
              </a:ext>
            </a:extLst>
          </p:cNvPr>
          <p:cNvSpPr/>
          <p:nvPr/>
        </p:nvSpPr>
        <p:spPr>
          <a:xfrm>
            <a:off x="1407456" y="3554046"/>
            <a:ext cx="962782" cy="108619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8000" dirty="0">
                <a:ln w="28575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a typeface="Segoe UI Black" panose="020B0A02040204020203" pitchFamily="34" charset="0"/>
                <a:cs typeface="Segoe UI" panose="020B0502040204020203" pitchFamily="34" charset="0"/>
              </a:rPr>
              <a:t>2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576252" y="4968364"/>
            <a:ext cx="960203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 smtClean="0">
                <a:solidFill>
                  <a:srgbClr val="C00000"/>
                </a:solidFill>
              </a:rPr>
              <a:t>Что делать если забыл вовремя подать отчеты?</a:t>
            </a:r>
          </a:p>
          <a:p>
            <a:pPr algn="ctr"/>
            <a:endParaRPr lang="ru-RU" b="1" u="sng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b="1" u="sng" dirty="0" smtClean="0">
                <a:solidFill>
                  <a:schemeClr val="accent2">
                    <a:lumMod val="50000"/>
                  </a:schemeClr>
                </a:solidFill>
              </a:rPr>
              <a:t>Неподанные вовремя отчеты можно подать в любой момент до  1 июля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7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Таблица 19">
            <a:extLst>
              <a:ext uri="{FF2B5EF4-FFF2-40B4-BE49-F238E27FC236}">
                <a16:creationId xmlns:a16="http://schemas.microsoft.com/office/drawing/2014/main" xmlns="" id="{B015EB8A-163E-C86A-FB9B-F1965E7220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774869"/>
              </p:ext>
            </p:extLst>
          </p:nvPr>
        </p:nvGraphicFramePr>
        <p:xfrm>
          <a:off x="349775" y="953512"/>
          <a:ext cx="11492450" cy="5746571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193734">
                  <a:extLst>
                    <a:ext uri="{9D8B030D-6E8A-4147-A177-3AD203B41FA5}">
                      <a16:colId xmlns:a16="http://schemas.microsoft.com/office/drawing/2014/main" xmlns="" val="4093610710"/>
                    </a:ext>
                  </a:extLst>
                </a:gridCol>
                <a:gridCol w="1736391">
                  <a:extLst>
                    <a:ext uri="{9D8B030D-6E8A-4147-A177-3AD203B41FA5}">
                      <a16:colId xmlns:a16="http://schemas.microsoft.com/office/drawing/2014/main" xmlns="" val="302431003"/>
                    </a:ext>
                  </a:extLst>
                </a:gridCol>
                <a:gridCol w="1528233">
                  <a:extLst>
                    <a:ext uri="{9D8B030D-6E8A-4147-A177-3AD203B41FA5}">
                      <a16:colId xmlns:a16="http://schemas.microsoft.com/office/drawing/2014/main" xmlns="" val="2222746260"/>
                    </a:ext>
                  </a:extLst>
                </a:gridCol>
                <a:gridCol w="1392767">
                  <a:extLst>
                    <a:ext uri="{9D8B030D-6E8A-4147-A177-3AD203B41FA5}">
                      <a16:colId xmlns:a16="http://schemas.microsoft.com/office/drawing/2014/main" xmlns="" val="3634142642"/>
                    </a:ext>
                  </a:extLst>
                </a:gridCol>
                <a:gridCol w="2692533">
                  <a:extLst>
                    <a:ext uri="{9D8B030D-6E8A-4147-A177-3AD203B41FA5}">
                      <a16:colId xmlns:a16="http://schemas.microsoft.com/office/drawing/2014/main" xmlns="" val="3728190449"/>
                    </a:ext>
                  </a:extLst>
                </a:gridCol>
                <a:gridCol w="1101368">
                  <a:extLst>
                    <a:ext uri="{9D8B030D-6E8A-4147-A177-3AD203B41FA5}">
                      <a16:colId xmlns:a16="http://schemas.microsoft.com/office/drawing/2014/main" xmlns="" val="3551037955"/>
                    </a:ext>
                  </a:extLst>
                </a:gridCol>
                <a:gridCol w="847424">
                  <a:extLst>
                    <a:ext uri="{9D8B030D-6E8A-4147-A177-3AD203B41FA5}">
                      <a16:colId xmlns:a16="http://schemas.microsoft.com/office/drawing/2014/main" xmlns="" val="1238875209"/>
                    </a:ext>
                  </a:extLst>
                </a:gridCol>
              </a:tblGrid>
              <a:tr h="5127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Система</a:t>
                      </a:r>
                      <a:endParaRPr lang="ru-RU" sz="14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Объект </a:t>
                      </a:r>
                    </a:p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налогообложения</a:t>
                      </a:r>
                      <a:endParaRPr lang="ru-RU" sz="14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Ставка</a:t>
                      </a:r>
                      <a:endParaRPr lang="ru-RU" sz="14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Период</a:t>
                      </a:r>
                      <a:endParaRPr lang="ru-RU" sz="14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Декларации</a:t>
                      </a:r>
                      <a:endParaRPr lang="ru-RU" sz="14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Сотрудники</a:t>
                      </a:r>
                      <a:endParaRPr lang="ru-RU" sz="14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Предельная величина дохода</a:t>
                      </a:r>
                      <a:endParaRPr lang="ru-RU" sz="11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:a16="http://schemas.microsoft.com/office/drawing/2014/main" xmlns="" val="2571596868"/>
                  </a:ext>
                </a:extLst>
              </a:tr>
              <a:tr h="5127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УСН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Доходы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6</a:t>
                      </a:r>
                      <a:r>
                        <a:rPr lang="ru-RU" sz="1600" u="none" strike="noStrike" dirty="0" smtClean="0">
                          <a:solidFill>
                            <a:srgbClr val="462006"/>
                          </a:solidFill>
                          <a:effectLst/>
                        </a:rPr>
                        <a:t>% (возможны льготные ставки)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ООО </a:t>
                      </a:r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до 25.03</a:t>
                      </a:r>
                    </a:p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ИП </a:t>
                      </a:r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до 25.04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По итогам года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100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450 млн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:a16="http://schemas.microsoft.com/office/drawing/2014/main" xmlns="" val="1235531846"/>
                  </a:ext>
                </a:extLst>
              </a:tr>
              <a:tr h="512778"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Доходы - Расходы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15</a:t>
                      </a:r>
                      <a:r>
                        <a:rPr lang="ru-RU" sz="1600" u="none" strike="noStrike" dirty="0" smtClean="0">
                          <a:solidFill>
                            <a:srgbClr val="462006"/>
                          </a:solidFill>
                          <a:effectLst/>
                        </a:rPr>
                        <a:t>% (возможны льготные ставки)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37023316"/>
                  </a:ext>
                </a:extLst>
              </a:tr>
              <a:tr h="5127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ИП НПД (налог на профессиональный доход)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Доход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4% для ФЛ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rgbClr val="462006"/>
                          </a:solidFill>
                          <a:effectLst/>
                        </a:rPr>
                        <a:t>Месяц 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Не предоставляется</a:t>
                      </a:r>
                    </a:p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Выручку ИФНС видит в приложении «Мой налог»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dirty="0">
                          <a:solidFill>
                            <a:srgbClr val="462006"/>
                          </a:solidFill>
                        </a:rPr>
                        <a:t>–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2,4 </a:t>
                      </a:r>
                      <a:r>
                        <a:rPr lang="ru-RU" sz="1600" u="none" strike="noStrike" dirty="0" smtClean="0">
                          <a:solidFill>
                            <a:srgbClr val="462006"/>
                          </a:solidFill>
                          <a:effectLst/>
                        </a:rPr>
                        <a:t>млн</a:t>
                      </a:r>
                      <a:endParaRPr lang="ru-RU" sz="1600" u="none" strike="noStrike" dirty="0">
                        <a:solidFill>
                          <a:srgbClr val="462006"/>
                        </a:solidFill>
                        <a:effectLst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:a16="http://schemas.microsoft.com/office/drawing/2014/main" xmlns="" val="4125857972"/>
                  </a:ext>
                </a:extLst>
              </a:tr>
              <a:tr h="512778"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6% для ЮЛ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19631140"/>
                  </a:ext>
                </a:extLst>
              </a:tr>
              <a:tr h="10255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ЕСХН (единый сельскохозяйственный налог)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Доходы - Расходы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6%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ООО </a:t>
                      </a:r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до 25.03</a:t>
                      </a:r>
                    </a:p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ИП </a:t>
                      </a:r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до 25.04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По итогам года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solidFill>
                            <a:srgbClr val="462006"/>
                          </a:solidFill>
                          <a:effectLst/>
                        </a:rPr>
                        <a:t>250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60 млн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:a16="http://schemas.microsoft.com/office/drawing/2014/main" xmlns="" val="2627786658"/>
                  </a:ext>
                </a:extLst>
              </a:tr>
              <a:tr h="924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Патент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Потенциально возможный доход за год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6% (возможны льготные ставки)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Календарный год или </a:t>
                      </a:r>
                    </a:p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срок патента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Не предоставляется</a:t>
                      </a:r>
                    </a:p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Выручку ИФНС видит по поступлениям на расчетный счет и кассовым чекам</a:t>
                      </a:r>
                      <a:endParaRPr lang="ru-RU" sz="12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15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60 млн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:a16="http://schemas.microsoft.com/office/drawing/2014/main" xmlns="" val="3844689812"/>
                  </a:ext>
                </a:extLst>
              </a:tr>
              <a:tr h="6947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ООО (Общая система налогообложения)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Доходы - Расходы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25%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25 марта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Календарный год + ежеквартальные авансовые </a:t>
                      </a:r>
                      <a:r>
                        <a:rPr lang="ru-RU" sz="1200" u="none" strike="noStrike" dirty="0" smtClean="0">
                          <a:solidFill>
                            <a:srgbClr val="462006"/>
                          </a:solidFill>
                          <a:effectLst/>
                        </a:rPr>
                        <a:t>декларации </a:t>
                      </a:r>
                      <a:r>
                        <a:rPr lang="ru-RU" sz="12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(до</a:t>
                      </a:r>
                      <a:r>
                        <a:rPr lang="ru-RU" sz="1200" u="none" strike="noStrike" baseline="0" dirty="0" smtClean="0">
                          <a:solidFill>
                            <a:srgbClr val="C00000"/>
                          </a:solidFill>
                          <a:effectLst/>
                        </a:rPr>
                        <a:t> 25 числа месяца, следующего за отчетным квартала)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solidFill>
                            <a:srgbClr val="462006"/>
                          </a:solidFill>
                          <a:effectLst/>
                        </a:rPr>
                        <a:t>250</a:t>
                      </a:r>
                      <a:endParaRPr lang="ru-RU" sz="1600" b="0" i="1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2 млрд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:a16="http://schemas.microsoft.com/office/drawing/2014/main" xmlns="" val="1920040174"/>
                  </a:ext>
                </a:extLst>
              </a:tr>
              <a:tr h="46531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ИП (Общая система налогообложения)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Доходы - Вычет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13%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25 апреля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Календарный год</a:t>
                      </a:r>
                      <a:endParaRPr lang="ru-RU" sz="12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solidFill>
                            <a:srgbClr val="462006"/>
                          </a:solidFill>
                          <a:effectLst/>
                        </a:rPr>
                        <a:t>250</a:t>
                      </a: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2 млрд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:a16="http://schemas.microsoft.com/office/drawing/2014/main" xmlns="" val="4254113926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85EAC07-4804-7683-B907-EB348B464A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29"/>
          <a:stretch/>
        </p:blipFill>
        <p:spPr>
          <a:xfrm>
            <a:off x="0" y="2005574"/>
            <a:ext cx="2370238" cy="4852426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EA39370D-5691-9344-C0EE-AB5210E80AF0}"/>
              </a:ext>
            </a:extLst>
          </p:cNvPr>
          <p:cNvGrpSpPr/>
          <p:nvPr/>
        </p:nvGrpSpPr>
        <p:grpSpPr>
          <a:xfrm rot="16200000">
            <a:off x="7103395" y="3930075"/>
            <a:ext cx="1443776" cy="1003424"/>
            <a:chOff x="2418080" y="4704080"/>
            <a:chExt cx="2032000" cy="1412239"/>
          </a:xfrm>
          <a:solidFill>
            <a:srgbClr val="EDD8C2">
              <a:alpha val="40000"/>
            </a:srgbClr>
          </a:solidFill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7918FCF8-A5C0-226E-878B-2AC77DFED211}"/>
                </a:ext>
              </a:extLst>
            </p:cNvPr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6A00770D-B0DB-AFBF-C3C1-7A70BCA7271E}"/>
                </a:ext>
              </a:extLst>
            </p:cNvPr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6A8E88F4-AA5B-8970-CDA1-859554B8CD3D}"/>
                </a:ext>
              </a:extLst>
            </p:cNvPr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34798880-0C09-8238-37B2-03C40CDAB34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E3CCB7"/>
              </a:clrFrom>
              <a:clrTo>
                <a:srgbClr val="E3CCB7">
                  <a:alpha val="0"/>
                </a:srgbClr>
              </a:clrTo>
            </a:clrChange>
            <a:lum bright="20000" contrast="-40000"/>
          </a:blip>
          <a:stretch>
            <a:fillRect/>
          </a:stretch>
        </p:blipFill>
        <p:spPr>
          <a:xfrm rot="1216670">
            <a:off x="9805482" y="5770878"/>
            <a:ext cx="1839205" cy="642127"/>
          </a:xfrm>
          <a:prstGeom prst="rect">
            <a:avLst/>
          </a:prstGeom>
          <a:noFill/>
        </p:spPr>
      </p:pic>
      <p:sp>
        <p:nvSpPr>
          <p:cNvPr id="14" name="Параллелограмм 13">
            <a:extLst>
              <a:ext uri="{FF2B5EF4-FFF2-40B4-BE49-F238E27FC236}">
                <a16:creationId xmlns:a16="http://schemas.microsoft.com/office/drawing/2014/main" xmlns="" id="{14CA973D-4A25-B9FF-90BD-05B1B6B61842}"/>
              </a:ext>
            </a:extLst>
          </p:cNvPr>
          <p:cNvSpPr/>
          <p:nvPr/>
        </p:nvSpPr>
        <p:spPr>
          <a:xfrm>
            <a:off x="-584629" y="208807"/>
            <a:ext cx="11762913" cy="621436"/>
          </a:xfrm>
          <a:prstGeom prst="parallelogram">
            <a:avLst>
              <a:gd name="adj" fmla="val 74048"/>
            </a:avLst>
          </a:prstGeom>
          <a:solidFill>
            <a:srgbClr val="DCBD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ОТЧЕТНОСТЬ В ЗАВИСИМОСТИ ОТ </a:t>
            </a:r>
            <a:r>
              <a:rPr lang="ru-RU" sz="2000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ПРИМЕНЯЕМОЙ СИСТЕМЫ НАЛОГООБЛОЖЕНИЯ</a:t>
            </a:r>
            <a:endParaRPr lang="ru-RU" sz="20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8465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3386</TotalTime>
  <Words>379</Words>
  <Application>Microsoft Office PowerPoint</Application>
  <PresentationFormat>Произвольный</PresentationFormat>
  <Paragraphs>98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 Илларионов</dc:creator>
  <cp:lastModifiedBy>Пользователь</cp:lastModifiedBy>
  <cp:revision>232</cp:revision>
  <cp:lastPrinted>2025-03-25T13:01:16Z</cp:lastPrinted>
  <dcterms:created xsi:type="dcterms:W3CDTF">2024-04-18T05:55:32Z</dcterms:created>
  <dcterms:modified xsi:type="dcterms:W3CDTF">2025-03-25T14:18:55Z</dcterms:modified>
</cp:coreProperties>
</file>