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99"/>
    <a:srgbClr val="66FF99"/>
    <a:srgbClr val="34523A"/>
    <a:srgbClr val="9966FF"/>
    <a:srgbClr val="460000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B0E80A-621F-4524-9AF3-A1BD2CF845F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FDE150-6D40-463F-9BCB-0D1689488D7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>
              <a:solidFill>
                <a:srgbClr val="002060"/>
              </a:solidFill>
              <a:latin typeface="+mn-lt"/>
            </a:rPr>
            <a:t>Предусмотрено в бюджете города 500 тыс. рублей</a:t>
          </a:r>
        </a:p>
        <a:p>
          <a:r>
            <a:rPr lang="ru-RU" sz="1200" b="0">
              <a:solidFill>
                <a:srgbClr val="002060"/>
              </a:solidFill>
              <a:latin typeface="+mn-lt"/>
            </a:rPr>
            <a:t>(в том числе для каждого поселения по 500 тыс. рублей)</a:t>
          </a:r>
          <a:endParaRPr lang="ru-RU" sz="1200" b="0" dirty="0">
            <a:solidFill>
              <a:srgbClr val="002060"/>
            </a:solidFill>
            <a:latin typeface="+mn-lt"/>
          </a:endParaRPr>
        </a:p>
      </dgm:t>
    </dgm:pt>
    <dgm:pt modelId="{C370F5E4-B1F9-4091-B21B-30AB51F74122}" type="parTrans" cxnId="{5663F9B2-5577-4669-97F8-9070BF412E68}">
      <dgm:prSet/>
      <dgm:spPr/>
      <dgm:t>
        <a:bodyPr/>
        <a:lstStyle/>
        <a:p>
          <a:endParaRPr lang="ru-RU"/>
        </a:p>
      </dgm:t>
    </dgm:pt>
    <dgm:pt modelId="{FE28AAF1-F34E-480A-836A-63961BB3667F}" type="sibTrans" cxnId="{5663F9B2-5577-4669-97F8-9070BF412E68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6E683DE8-1EA2-41BD-8A9C-28B4BA57B3B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100" b="1" dirty="0">
              <a:solidFill>
                <a:srgbClr val="002060"/>
              </a:solidFill>
              <a:latin typeface="+mn-lt"/>
            </a:rPr>
            <a:t>Порядок выдвижения, внесения, обсуждения, рассмотрения инициативных проектов, а также проведения их конкурсного отбора (решение Совета депутатов от 23.11.2023 </a:t>
          </a:r>
        </a:p>
        <a:p>
          <a:r>
            <a:rPr lang="ru-RU" sz="1100" b="1" dirty="0">
              <a:solidFill>
                <a:srgbClr val="002060"/>
              </a:solidFill>
              <a:latin typeface="+mn-lt"/>
            </a:rPr>
            <a:t>№ 26)</a:t>
          </a:r>
        </a:p>
      </dgm:t>
    </dgm:pt>
    <dgm:pt modelId="{91C962E1-8FF9-4CAA-A192-27264186DAB1}" type="parTrans" cxnId="{69AA9EEC-7A0B-4034-8F18-1FF734712950}">
      <dgm:prSet/>
      <dgm:spPr/>
      <dgm:t>
        <a:bodyPr/>
        <a:lstStyle/>
        <a:p>
          <a:endParaRPr lang="ru-RU"/>
        </a:p>
      </dgm:t>
    </dgm:pt>
    <dgm:pt modelId="{7059E45B-026D-461C-B6D5-D18EE43F0FFB}" type="sibTrans" cxnId="{69AA9EEC-7A0B-4034-8F18-1FF734712950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E0982122-4A40-41A1-9F2B-613D3504CA0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200" b="1">
              <a:solidFill>
                <a:srgbClr val="002060"/>
              </a:solidFill>
              <a:latin typeface="+mn-lt"/>
            </a:rPr>
            <a:t>Извещение о проведении конкурса </a:t>
          </a:r>
        </a:p>
        <a:p>
          <a:r>
            <a:rPr lang="ru-RU" sz="1200">
              <a:solidFill>
                <a:srgbClr val="002060"/>
              </a:solidFill>
              <a:latin typeface="+mn-lt"/>
            </a:rPr>
            <a:t>(официальный сайт, социальные сети, газет «Край Дорогобужский»</a:t>
          </a:r>
          <a:endParaRPr lang="ru-RU" sz="1200" dirty="0">
            <a:solidFill>
              <a:srgbClr val="002060"/>
            </a:solidFill>
            <a:latin typeface="+mn-lt"/>
          </a:endParaRPr>
        </a:p>
      </dgm:t>
    </dgm:pt>
    <dgm:pt modelId="{6807BBB1-EB62-440F-B8D1-471D8DA1DC4C}" type="parTrans" cxnId="{88D43BA9-2BF1-4861-B6D3-411AEC2550B3}">
      <dgm:prSet/>
      <dgm:spPr/>
      <dgm:t>
        <a:bodyPr/>
        <a:lstStyle/>
        <a:p>
          <a:endParaRPr lang="ru-RU"/>
        </a:p>
      </dgm:t>
    </dgm:pt>
    <dgm:pt modelId="{1FD01E46-46F9-4EBF-9204-5B23B46AD847}" type="sibTrans" cxnId="{88D43BA9-2BF1-4861-B6D3-411AEC2550B3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3A396A80-14AA-4E22-BDDD-7F2B0FFC92EE}">
      <dgm:prSet phldrT="[Текст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>
              <a:solidFill>
                <a:srgbClr val="002060"/>
              </a:solidFill>
              <a:latin typeface="+mn-lt"/>
            </a:rPr>
            <a:t>Участники конкурса</a:t>
          </a:r>
          <a:r>
            <a:rPr lang="ru-RU" sz="1200" dirty="0">
              <a:solidFill>
                <a:srgbClr val="002060"/>
              </a:solidFill>
              <a:latin typeface="+mn-lt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solidFill>
                <a:srgbClr val="002060"/>
              </a:solidFill>
              <a:latin typeface="+mn-lt"/>
            </a:rPr>
            <a:t>- индивидуальные предприниматели;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solidFill>
                <a:srgbClr val="002060"/>
              </a:solidFill>
              <a:latin typeface="+mn-lt"/>
            </a:rPr>
            <a:t>- юридические лица;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solidFill>
                <a:srgbClr val="002060"/>
              </a:solidFill>
              <a:latin typeface="+mn-lt"/>
            </a:rPr>
            <a:t>- общественные организации;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>
              <a:solidFill>
                <a:srgbClr val="002060"/>
              </a:solidFill>
              <a:latin typeface="+mn-lt"/>
            </a:rPr>
            <a:t>- инициативные группы граждан.</a:t>
          </a:r>
        </a:p>
      </dgm:t>
    </dgm:pt>
    <dgm:pt modelId="{79C72CFA-4428-408D-85A9-4086E68F9C93}" type="parTrans" cxnId="{A31B2370-A8DC-467E-9BE9-8CCA563ADF5B}">
      <dgm:prSet/>
      <dgm:spPr/>
      <dgm:t>
        <a:bodyPr/>
        <a:lstStyle/>
        <a:p>
          <a:endParaRPr lang="ru-RU"/>
        </a:p>
      </dgm:t>
    </dgm:pt>
    <dgm:pt modelId="{B649C74E-7E02-446E-B718-1FA36DAB12C4}" type="sibTrans" cxnId="{A31B2370-A8DC-467E-9BE9-8CCA563ADF5B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A58B68C9-694D-46E3-9CA7-926EF64685E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>
              <a:solidFill>
                <a:srgbClr val="002060"/>
              </a:solidFill>
              <a:latin typeface="+mn-lt"/>
            </a:rPr>
            <a:t>ИНИЦИАТИВА + ПРОЕКТ</a:t>
          </a:r>
          <a:endParaRPr lang="ru-RU" sz="1600" b="1" dirty="0">
            <a:solidFill>
              <a:srgbClr val="002060"/>
            </a:solidFill>
            <a:latin typeface="+mn-lt"/>
          </a:endParaRPr>
        </a:p>
      </dgm:t>
    </dgm:pt>
    <dgm:pt modelId="{1D8EB30F-0A2C-4EFE-99E8-2BCF15F007D2}" type="parTrans" cxnId="{DE131150-6B8A-46C4-BE12-8A9D2078AEC9}">
      <dgm:prSet/>
      <dgm:spPr/>
      <dgm:t>
        <a:bodyPr/>
        <a:lstStyle/>
        <a:p>
          <a:endParaRPr lang="ru-RU"/>
        </a:p>
      </dgm:t>
    </dgm:pt>
    <dgm:pt modelId="{9265E087-5F3C-41BB-9FD3-F25EF8D67DDB}" type="sibTrans" cxnId="{DE131150-6B8A-46C4-BE12-8A9D2078AEC9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F5AB83C-7B68-4342-A978-39D473C8806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800" b="1">
              <a:solidFill>
                <a:srgbClr val="002060"/>
              </a:solidFill>
              <a:latin typeface="+mn-lt"/>
            </a:rPr>
            <a:t>Конкурсная</a:t>
          </a:r>
        </a:p>
        <a:p>
          <a:r>
            <a:rPr lang="ru-RU" sz="1800" b="1">
              <a:solidFill>
                <a:srgbClr val="002060"/>
              </a:solidFill>
              <a:latin typeface="+mn-lt"/>
            </a:rPr>
            <a:t> заявка</a:t>
          </a:r>
          <a:endParaRPr lang="ru-RU" sz="1800" b="1" dirty="0">
            <a:solidFill>
              <a:srgbClr val="002060"/>
            </a:solidFill>
            <a:latin typeface="+mn-lt"/>
          </a:endParaRPr>
        </a:p>
      </dgm:t>
    </dgm:pt>
    <dgm:pt modelId="{44F6FDD6-5EB1-4B8E-AA9F-DB900B2748F3}" type="parTrans" cxnId="{3B8B4D5F-3E0A-41CF-BFD0-1E6D607EFE49}">
      <dgm:prSet/>
      <dgm:spPr/>
      <dgm:t>
        <a:bodyPr/>
        <a:lstStyle/>
        <a:p>
          <a:endParaRPr lang="ru-RU"/>
        </a:p>
      </dgm:t>
    </dgm:pt>
    <dgm:pt modelId="{ACD3D55B-51D4-423A-BC49-469209EDC4D7}" type="sibTrans" cxnId="{3B8B4D5F-3E0A-41CF-BFD0-1E6D607EFE49}">
      <dgm:prSet/>
      <dgm:spPr>
        <a:solidFill>
          <a:srgbClr val="C00000"/>
        </a:solidFill>
      </dgm:spPr>
      <dgm:t>
        <a:bodyPr/>
        <a:lstStyle/>
        <a:p>
          <a:endParaRPr lang="ru-RU" dirty="0"/>
        </a:p>
      </dgm:t>
    </dgm:pt>
    <dgm:pt modelId="{A313B32D-4876-4503-89EF-95509765400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Комиссия</a:t>
          </a:r>
        </a:p>
        <a:p>
          <a:r>
            <a:rPr lang="ru-RU" sz="1600" b="1" dirty="0">
              <a:solidFill>
                <a:srgbClr val="002060"/>
              </a:solidFill>
            </a:rPr>
            <a:t> (конкурсный отбор заявок)</a:t>
          </a:r>
        </a:p>
      </dgm:t>
    </dgm:pt>
    <dgm:pt modelId="{5F44D939-E959-4AB4-A825-CD5E57DFD79E}" type="parTrans" cxnId="{9C874B8A-C198-44F3-8A06-64FA3238D2F0}">
      <dgm:prSet/>
      <dgm:spPr/>
      <dgm:t>
        <a:bodyPr/>
        <a:lstStyle/>
        <a:p>
          <a:endParaRPr lang="ru-RU"/>
        </a:p>
      </dgm:t>
    </dgm:pt>
    <dgm:pt modelId="{FFAC0E39-57B6-446B-949D-931C92BE3F9A}" type="sibTrans" cxnId="{9C874B8A-C198-44F3-8A06-64FA3238D2F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94B08B1E-3F44-4015-92B8-A8B4E10AC43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>
              <a:solidFill>
                <a:srgbClr val="002060"/>
              </a:solidFill>
            </a:rPr>
            <a:t>Реализация проекта</a:t>
          </a:r>
          <a:endParaRPr lang="ru-RU" sz="1600" b="1" dirty="0">
            <a:solidFill>
              <a:srgbClr val="002060"/>
            </a:solidFill>
          </a:endParaRPr>
        </a:p>
      </dgm:t>
    </dgm:pt>
    <dgm:pt modelId="{7C4B74A7-4FC6-4682-841B-BDD15D357297}" type="parTrans" cxnId="{6F6794F3-4E97-4309-B445-4F6A91933A34}">
      <dgm:prSet/>
      <dgm:spPr/>
      <dgm:t>
        <a:bodyPr/>
        <a:lstStyle/>
        <a:p>
          <a:endParaRPr lang="ru-RU"/>
        </a:p>
      </dgm:t>
    </dgm:pt>
    <dgm:pt modelId="{705E05C3-34C7-4ABE-98A6-D1831BF04191}" type="sibTrans" cxnId="{6F6794F3-4E97-4309-B445-4F6A91933A34}">
      <dgm:prSet/>
      <dgm:spPr/>
      <dgm:t>
        <a:bodyPr/>
        <a:lstStyle/>
        <a:p>
          <a:endParaRPr lang="ru-RU"/>
        </a:p>
      </dgm:t>
    </dgm:pt>
    <dgm:pt modelId="{916CF008-8B76-4E14-83FB-0F7D0A546775}" type="pres">
      <dgm:prSet presAssocID="{B6B0E80A-621F-4524-9AF3-A1BD2CF845F6}" presName="diagram" presStyleCnt="0">
        <dgm:presLayoutVars>
          <dgm:dir/>
          <dgm:resizeHandles val="exact"/>
        </dgm:presLayoutVars>
      </dgm:prSet>
      <dgm:spPr/>
    </dgm:pt>
    <dgm:pt modelId="{91FA5A55-D5DF-4758-B202-AE3FA1D165A1}" type="pres">
      <dgm:prSet presAssocID="{BDFDE150-6D40-463F-9BCB-0D1689488D7F}" presName="node" presStyleLbl="node1" presStyleIdx="0" presStyleCnt="8" custScaleY="135709" custLinFactNeighborX="1558" custLinFactNeighborY="-649">
        <dgm:presLayoutVars>
          <dgm:bulletEnabled val="1"/>
        </dgm:presLayoutVars>
      </dgm:prSet>
      <dgm:spPr/>
    </dgm:pt>
    <dgm:pt modelId="{ED119340-AFA0-4BB5-9C14-5267F58DAA2C}" type="pres">
      <dgm:prSet presAssocID="{FE28AAF1-F34E-480A-836A-63961BB3667F}" presName="sibTrans" presStyleLbl="sibTrans2D1" presStyleIdx="0" presStyleCnt="7"/>
      <dgm:spPr/>
    </dgm:pt>
    <dgm:pt modelId="{5532216B-96C3-4224-98EA-11379A842A6F}" type="pres">
      <dgm:prSet presAssocID="{FE28AAF1-F34E-480A-836A-63961BB3667F}" presName="connectorText" presStyleLbl="sibTrans2D1" presStyleIdx="0" presStyleCnt="7"/>
      <dgm:spPr/>
    </dgm:pt>
    <dgm:pt modelId="{1583760B-CDAC-4ED6-ACDA-EDAAE01DD57B}" type="pres">
      <dgm:prSet presAssocID="{6E683DE8-1EA2-41BD-8A9C-28B4BA57B3BE}" presName="node" presStyleLbl="node1" presStyleIdx="1" presStyleCnt="8" custScaleY="131683">
        <dgm:presLayoutVars>
          <dgm:bulletEnabled val="1"/>
        </dgm:presLayoutVars>
      </dgm:prSet>
      <dgm:spPr/>
    </dgm:pt>
    <dgm:pt modelId="{CFE0CD65-1761-4FB0-961E-0C4398E2E939}" type="pres">
      <dgm:prSet presAssocID="{7059E45B-026D-461C-B6D5-D18EE43F0FFB}" presName="sibTrans" presStyleLbl="sibTrans2D1" presStyleIdx="1" presStyleCnt="7"/>
      <dgm:spPr/>
    </dgm:pt>
    <dgm:pt modelId="{AAB963EA-71E7-4BD8-BED2-0036702941C7}" type="pres">
      <dgm:prSet presAssocID="{7059E45B-026D-461C-B6D5-D18EE43F0FFB}" presName="connectorText" presStyleLbl="sibTrans2D1" presStyleIdx="1" presStyleCnt="7"/>
      <dgm:spPr/>
    </dgm:pt>
    <dgm:pt modelId="{21366EF0-380B-424A-9C5D-FDBBD5C27798}" type="pres">
      <dgm:prSet presAssocID="{E0982122-4A40-41A1-9F2B-613D3504CA0E}" presName="node" presStyleLbl="node1" presStyleIdx="2" presStyleCnt="8" custScaleY="128133">
        <dgm:presLayoutVars>
          <dgm:bulletEnabled val="1"/>
        </dgm:presLayoutVars>
      </dgm:prSet>
      <dgm:spPr/>
    </dgm:pt>
    <dgm:pt modelId="{90D897B1-1463-4A79-A1EE-052938270549}" type="pres">
      <dgm:prSet presAssocID="{1FD01E46-46F9-4EBF-9204-5B23B46AD847}" presName="sibTrans" presStyleLbl="sibTrans2D1" presStyleIdx="2" presStyleCnt="7"/>
      <dgm:spPr/>
    </dgm:pt>
    <dgm:pt modelId="{8A898BA0-FA37-4ED5-AA35-A1BBCA356A32}" type="pres">
      <dgm:prSet presAssocID="{1FD01E46-46F9-4EBF-9204-5B23B46AD847}" presName="connectorText" presStyleLbl="sibTrans2D1" presStyleIdx="2" presStyleCnt="7"/>
      <dgm:spPr/>
    </dgm:pt>
    <dgm:pt modelId="{35568ACF-0C4A-43B7-A31E-D05E351A7D1A}" type="pres">
      <dgm:prSet presAssocID="{3A396A80-14AA-4E22-BDDD-7F2B0FFC92EE}" presName="node" presStyleLbl="node1" presStyleIdx="3" presStyleCnt="8" custScaleY="129908">
        <dgm:presLayoutVars>
          <dgm:bulletEnabled val="1"/>
        </dgm:presLayoutVars>
      </dgm:prSet>
      <dgm:spPr/>
    </dgm:pt>
    <dgm:pt modelId="{4FA8D103-B78B-4FA9-A060-B6991760B21C}" type="pres">
      <dgm:prSet presAssocID="{B649C74E-7E02-446E-B718-1FA36DAB12C4}" presName="sibTrans" presStyleLbl="sibTrans2D1" presStyleIdx="3" presStyleCnt="7"/>
      <dgm:spPr/>
    </dgm:pt>
    <dgm:pt modelId="{F41148CA-124C-4320-90AA-4B6A39CE33A4}" type="pres">
      <dgm:prSet presAssocID="{B649C74E-7E02-446E-B718-1FA36DAB12C4}" presName="connectorText" presStyleLbl="sibTrans2D1" presStyleIdx="3" presStyleCnt="7"/>
      <dgm:spPr/>
    </dgm:pt>
    <dgm:pt modelId="{1321CE71-054A-488B-8F6A-D363D881D30E}" type="pres">
      <dgm:prSet presAssocID="{A58B68C9-694D-46E3-9CA7-926EF64685E5}" presName="node" presStyleLbl="node1" presStyleIdx="4" presStyleCnt="8" custScaleY="135118">
        <dgm:presLayoutVars>
          <dgm:bulletEnabled val="1"/>
        </dgm:presLayoutVars>
      </dgm:prSet>
      <dgm:spPr/>
    </dgm:pt>
    <dgm:pt modelId="{18C093DC-A012-4CC3-85B3-B412A0DA0839}" type="pres">
      <dgm:prSet presAssocID="{9265E087-5F3C-41BB-9FD3-F25EF8D67DDB}" presName="sibTrans" presStyleLbl="sibTrans2D1" presStyleIdx="4" presStyleCnt="7"/>
      <dgm:spPr/>
    </dgm:pt>
    <dgm:pt modelId="{5D18A059-7780-4CBD-9061-75FAD253B3E1}" type="pres">
      <dgm:prSet presAssocID="{9265E087-5F3C-41BB-9FD3-F25EF8D67DDB}" presName="connectorText" presStyleLbl="sibTrans2D1" presStyleIdx="4" presStyleCnt="7"/>
      <dgm:spPr/>
    </dgm:pt>
    <dgm:pt modelId="{FE70A28F-B12A-4478-AF61-4FA29E301905}" type="pres">
      <dgm:prSet presAssocID="{3F5AB83C-7B68-4342-A978-39D473C88061}" presName="node" presStyleLbl="node1" presStyleIdx="5" presStyleCnt="8" custScaleY="143992">
        <dgm:presLayoutVars>
          <dgm:bulletEnabled val="1"/>
        </dgm:presLayoutVars>
      </dgm:prSet>
      <dgm:spPr/>
    </dgm:pt>
    <dgm:pt modelId="{86CCB47F-7A74-47FB-89F5-A60A2EBAFF1F}" type="pres">
      <dgm:prSet presAssocID="{ACD3D55B-51D4-423A-BC49-469209EDC4D7}" presName="sibTrans" presStyleLbl="sibTrans2D1" presStyleIdx="5" presStyleCnt="7"/>
      <dgm:spPr/>
    </dgm:pt>
    <dgm:pt modelId="{21EA4F37-C74E-45D5-B290-CA8EA4A9D8B3}" type="pres">
      <dgm:prSet presAssocID="{ACD3D55B-51D4-423A-BC49-469209EDC4D7}" presName="connectorText" presStyleLbl="sibTrans2D1" presStyleIdx="5" presStyleCnt="7"/>
      <dgm:spPr/>
    </dgm:pt>
    <dgm:pt modelId="{307D8953-C10B-4771-8C00-28D1FE71609F}" type="pres">
      <dgm:prSet presAssocID="{A313B32D-4876-4503-89EF-955097654003}" presName="node" presStyleLbl="node1" presStyleIdx="6" presStyleCnt="8" custScaleY="143992">
        <dgm:presLayoutVars>
          <dgm:bulletEnabled val="1"/>
        </dgm:presLayoutVars>
      </dgm:prSet>
      <dgm:spPr/>
    </dgm:pt>
    <dgm:pt modelId="{8EF72858-083D-4139-8138-B51AD93F34A1}" type="pres">
      <dgm:prSet presAssocID="{FFAC0E39-57B6-446B-949D-931C92BE3F9A}" presName="sibTrans" presStyleLbl="sibTrans2D1" presStyleIdx="6" presStyleCnt="7"/>
      <dgm:spPr/>
    </dgm:pt>
    <dgm:pt modelId="{1CF04A4A-31E7-44AF-AE30-41A7CB443CBA}" type="pres">
      <dgm:prSet presAssocID="{FFAC0E39-57B6-446B-949D-931C92BE3F9A}" presName="connectorText" presStyleLbl="sibTrans2D1" presStyleIdx="6" presStyleCnt="7"/>
      <dgm:spPr/>
    </dgm:pt>
    <dgm:pt modelId="{CBFCBD63-0C17-44C1-A4A6-0F93A3A2AA38}" type="pres">
      <dgm:prSet presAssocID="{94B08B1E-3F44-4015-92B8-A8B4E10AC439}" presName="node" presStyleLbl="node1" presStyleIdx="7" presStyleCnt="8" custScaleY="151091" custLinFactNeighborX="-3922" custLinFactNeighborY="-2662">
        <dgm:presLayoutVars>
          <dgm:bulletEnabled val="1"/>
        </dgm:presLayoutVars>
      </dgm:prSet>
      <dgm:spPr/>
    </dgm:pt>
  </dgm:ptLst>
  <dgm:cxnLst>
    <dgm:cxn modelId="{4D0DD200-811E-4488-BE4D-16D085B50D95}" type="presOf" srcId="{7059E45B-026D-461C-B6D5-D18EE43F0FFB}" destId="{AAB963EA-71E7-4BD8-BED2-0036702941C7}" srcOrd="1" destOrd="0" presId="urn:microsoft.com/office/officeart/2005/8/layout/process5"/>
    <dgm:cxn modelId="{4EC7A11C-25C8-4737-8D2A-3FB8BD9DB9FB}" type="presOf" srcId="{1FD01E46-46F9-4EBF-9204-5B23B46AD847}" destId="{90D897B1-1463-4A79-A1EE-052938270549}" srcOrd="0" destOrd="0" presId="urn:microsoft.com/office/officeart/2005/8/layout/process5"/>
    <dgm:cxn modelId="{6CD0E122-8EF5-48EC-8E44-D31EE9C8F0DA}" type="presOf" srcId="{94B08B1E-3F44-4015-92B8-A8B4E10AC439}" destId="{CBFCBD63-0C17-44C1-A4A6-0F93A3A2AA38}" srcOrd="0" destOrd="0" presId="urn:microsoft.com/office/officeart/2005/8/layout/process5"/>
    <dgm:cxn modelId="{751BE622-3D21-4DE0-8932-DD36AC6CDEFD}" type="presOf" srcId="{BDFDE150-6D40-463F-9BCB-0D1689488D7F}" destId="{91FA5A55-D5DF-4758-B202-AE3FA1D165A1}" srcOrd="0" destOrd="0" presId="urn:microsoft.com/office/officeart/2005/8/layout/process5"/>
    <dgm:cxn modelId="{A454D924-8179-45E9-86A8-2A183AD5E1BD}" type="presOf" srcId="{ACD3D55B-51D4-423A-BC49-469209EDC4D7}" destId="{86CCB47F-7A74-47FB-89F5-A60A2EBAFF1F}" srcOrd="0" destOrd="0" presId="urn:microsoft.com/office/officeart/2005/8/layout/process5"/>
    <dgm:cxn modelId="{1BAFA72A-EE1F-4096-B118-74A9A56AD59B}" type="presOf" srcId="{9265E087-5F3C-41BB-9FD3-F25EF8D67DDB}" destId="{5D18A059-7780-4CBD-9061-75FAD253B3E1}" srcOrd="1" destOrd="0" presId="urn:microsoft.com/office/officeart/2005/8/layout/process5"/>
    <dgm:cxn modelId="{84E8593A-9579-40E4-A634-ED9C600BC309}" type="presOf" srcId="{ACD3D55B-51D4-423A-BC49-469209EDC4D7}" destId="{21EA4F37-C74E-45D5-B290-CA8EA4A9D8B3}" srcOrd="1" destOrd="0" presId="urn:microsoft.com/office/officeart/2005/8/layout/process5"/>
    <dgm:cxn modelId="{3B8B4D5F-3E0A-41CF-BFD0-1E6D607EFE49}" srcId="{B6B0E80A-621F-4524-9AF3-A1BD2CF845F6}" destId="{3F5AB83C-7B68-4342-A978-39D473C88061}" srcOrd="5" destOrd="0" parTransId="{44F6FDD6-5EB1-4B8E-AA9F-DB900B2748F3}" sibTransId="{ACD3D55B-51D4-423A-BC49-469209EDC4D7}"/>
    <dgm:cxn modelId="{57DDDB65-2A5A-47D8-9BEF-CBB4C8AE78C9}" type="presOf" srcId="{A313B32D-4876-4503-89EF-955097654003}" destId="{307D8953-C10B-4771-8C00-28D1FE71609F}" srcOrd="0" destOrd="0" presId="urn:microsoft.com/office/officeart/2005/8/layout/process5"/>
    <dgm:cxn modelId="{AAED1847-3DD7-4F92-A856-8A7C9B3FC8C8}" type="presOf" srcId="{1FD01E46-46F9-4EBF-9204-5B23B46AD847}" destId="{8A898BA0-FA37-4ED5-AA35-A1BBCA356A32}" srcOrd="1" destOrd="0" presId="urn:microsoft.com/office/officeart/2005/8/layout/process5"/>
    <dgm:cxn modelId="{D98F9A68-C0E0-4F1C-A9E9-E877CD846C67}" type="presOf" srcId="{A58B68C9-694D-46E3-9CA7-926EF64685E5}" destId="{1321CE71-054A-488B-8F6A-D363D881D30E}" srcOrd="0" destOrd="0" presId="urn:microsoft.com/office/officeart/2005/8/layout/process5"/>
    <dgm:cxn modelId="{C67B5C4D-90F4-4ED5-B58B-BC86D73EA2FA}" type="presOf" srcId="{B649C74E-7E02-446E-B718-1FA36DAB12C4}" destId="{F41148CA-124C-4320-90AA-4B6A39CE33A4}" srcOrd="1" destOrd="0" presId="urn:microsoft.com/office/officeart/2005/8/layout/process5"/>
    <dgm:cxn modelId="{DE131150-6B8A-46C4-BE12-8A9D2078AEC9}" srcId="{B6B0E80A-621F-4524-9AF3-A1BD2CF845F6}" destId="{A58B68C9-694D-46E3-9CA7-926EF64685E5}" srcOrd="4" destOrd="0" parTransId="{1D8EB30F-0A2C-4EFE-99E8-2BCF15F007D2}" sibTransId="{9265E087-5F3C-41BB-9FD3-F25EF8D67DDB}"/>
    <dgm:cxn modelId="{A31B2370-A8DC-467E-9BE9-8CCA563ADF5B}" srcId="{B6B0E80A-621F-4524-9AF3-A1BD2CF845F6}" destId="{3A396A80-14AA-4E22-BDDD-7F2B0FFC92EE}" srcOrd="3" destOrd="0" parTransId="{79C72CFA-4428-408D-85A9-4086E68F9C93}" sibTransId="{B649C74E-7E02-446E-B718-1FA36DAB12C4}"/>
    <dgm:cxn modelId="{AADDFC50-D675-490D-8FBF-A667A473677F}" type="presOf" srcId="{B649C74E-7E02-446E-B718-1FA36DAB12C4}" destId="{4FA8D103-B78B-4FA9-A060-B6991760B21C}" srcOrd="0" destOrd="0" presId="urn:microsoft.com/office/officeart/2005/8/layout/process5"/>
    <dgm:cxn modelId="{2E6AFC72-2A61-4128-A52E-5E3253B1F9B8}" type="presOf" srcId="{6E683DE8-1EA2-41BD-8A9C-28B4BA57B3BE}" destId="{1583760B-CDAC-4ED6-ACDA-EDAAE01DD57B}" srcOrd="0" destOrd="0" presId="urn:microsoft.com/office/officeart/2005/8/layout/process5"/>
    <dgm:cxn modelId="{547C2078-17E5-4AC5-8E09-0C852B9AE70F}" type="presOf" srcId="{FE28AAF1-F34E-480A-836A-63961BB3667F}" destId="{ED119340-AFA0-4BB5-9C14-5267F58DAA2C}" srcOrd="0" destOrd="0" presId="urn:microsoft.com/office/officeart/2005/8/layout/process5"/>
    <dgm:cxn modelId="{9C874B8A-C198-44F3-8A06-64FA3238D2F0}" srcId="{B6B0E80A-621F-4524-9AF3-A1BD2CF845F6}" destId="{A313B32D-4876-4503-89EF-955097654003}" srcOrd="6" destOrd="0" parTransId="{5F44D939-E959-4AB4-A825-CD5E57DFD79E}" sibTransId="{FFAC0E39-57B6-446B-949D-931C92BE3F9A}"/>
    <dgm:cxn modelId="{BBA6A2A7-C8B5-4C6B-B89A-7227028863B4}" type="presOf" srcId="{FE28AAF1-F34E-480A-836A-63961BB3667F}" destId="{5532216B-96C3-4224-98EA-11379A842A6F}" srcOrd="1" destOrd="0" presId="urn:microsoft.com/office/officeart/2005/8/layout/process5"/>
    <dgm:cxn modelId="{1E45E2A7-8253-485A-8E4F-02E03AC5F399}" type="presOf" srcId="{3A396A80-14AA-4E22-BDDD-7F2B0FFC92EE}" destId="{35568ACF-0C4A-43B7-A31E-D05E351A7D1A}" srcOrd="0" destOrd="0" presId="urn:microsoft.com/office/officeart/2005/8/layout/process5"/>
    <dgm:cxn modelId="{88D43BA9-2BF1-4861-B6D3-411AEC2550B3}" srcId="{B6B0E80A-621F-4524-9AF3-A1BD2CF845F6}" destId="{E0982122-4A40-41A1-9F2B-613D3504CA0E}" srcOrd="2" destOrd="0" parTransId="{6807BBB1-EB62-440F-B8D1-471D8DA1DC4C}" sibTransId="{1FD01E46-46F9-4EBF-9204-5B23B46AD847}"/>
    <dgm:cxn modelId="{5663F9B2-5577-4669-97F8-9070BF412E68}" srcId="{B6B0E80A-621F-4524-9AF3-A1BD2CF845F6}" destId="{BDFDE150-6D40-463F-9BCB-0D1689488D7F}" srcOrd="0" destOrd="0" parTransId="{C370F5E4-B1F9-4091-B21B-30AB51F74122}" sibTransId="{FE28AAF1-F34E-480A-836A-63961BB3667F}"/>
    <dgm:cxn modelId="{123C69C0-D519-4471-AEC8-6E3C9BEA012C}" type="presOf" srcId="{7059E45B-026D-461C-B6D5-D18EE43F0FFB}" destId="{CFE0CD65-1761-4FB0-961E-0C4398E2E939}" srcOrd="0" destOrd="0" presId="urn:microsoft.com/office/officeart/2005/8/layout/process5"/>
    <dgm:cxn modelId="{D1B3B8C0-976F-440F-BECA-DBC860B88959}" type="presOf" srcId="{E0982122-4A40-41A1-9F2B-613D3504CA0E}" destId="{21366EF0-380B-424A-9C5D-FDBBD5C27798}" srcOrd="0" destOrd="0" presId="urn:microsoft.com/office/officeart/2005/8/layout/process5"/>
    <dgm:cxn modelId="{2F5B7ECB-DE3D-4198-87F0-5D73D6641215}" type="presOf" srcId="{FFAC0E39-57B6-446B-949D-931C92BE3F9A}" destId="{8EF72858-083D-4139-8138-B51AD93F34A1}" srcOrd="0" destOrd="0" presId="urn:microsoft.com/office/officeart/2005/8/layout/process5"/>
    <dgm:cxn modelId="{3AB40ED1-1BAF-4444-A39B-44DAF91109B0}" type="presOf" srcId="{9265E087-5F3C-41BB-9FD3-F25EF8D67DDB}" destId="{18C093DC-A012-4CC3-85B3-B412A0DA0839}" srcOrd="0" destOrd="0" presId="urn:microsoft.com/office/officeart/2005/8/layout/process5"/>
    <dgm:cxn modelId="{2CBAFED8-736E-4D16-B402-83EC612DA783}" type="presOf" srcId="{FFAC0E39-57B6-446B-949D-931C92BE3F9A}" destId="{1CF04A4A-31E7-44AF-AE30-41A7CB443CBA}" srcOrd="1" destOrd="0" presId="urn:microsoft.com/office/officeart/2005/8/layout/process5"/>
    <dgm:cxn modelId="{2DA12AE9-0F83-41B2-9D8F-96DF82CF7D31}" type="presOf" srcId="{3F5AB83C-7B68-4342-A978-39D473C88061}" destId="{FE70A28F-B12A-4478-AF61-4FA29E301905}" srcOrd="0" destOrd="0" presId="urn:microsoft.com/office/officeart/2005/8/layout/process5"/>
    <dgm:cxn modelId="{69AA9EEC-7A0B-4034-8F18-1FF734712950}" srcId="{B6B0E80A-621F-4524-9AF3-A1BD2CF845F6}" destId="{6E683DE8-1EA2-41BD-8A9C-28B4BA57B3BE}" srcOrd="1" destOrd="0" parTransId="{91C962E1-8FF9-4CAA-A192-27264186DAB1}" sibTransId="{7059E45B-026D-461C-B6D5-D18EE43F0FFB}"/>
    <dgm:cxn modelId="{E61711EF-13BC-4250-A067-A1101707AA40}" type="presOf" srcId="{B6B0E80A-621F-4524-9AF3-A1BD2CF845F6}" destId="{916CF008-8B76-4E14-83FB-0F7D0A546775}" srcOrd="0" destOrd="0" presId="urn:microsoft.com/office/officeart/2005/8/layout/process5"/>
    <dgm:cxn modelId="{6F6794F3-4E97-4309-B445-4F6A91933A34}" srcId="{B6B0E80A-621F-4524-9AF3-A1BD2CF845F6}" destId="{94B08B1E-3F44-4015-92B8-A8B4E10AC439}" srcOrd="7" destOrd="0" parTransId="{7C4B74A7-4FC6-4682-841B-BDD15D357297}" sibTransId="{705E05C3-34C7-4ABE-98A6-D1831BF04191}"/>
    <dgm:cxn modelId="{61A6D022-B595-478D-AB11-4BDC09B4233F}" type="presParOf" srcId="{916CF008-8B76-4E14-83FB-0F7D0A546775}" destId="{91FA5A55-D5DF-4758-B202-AE3FA1D165A1}" srcOrd="0" destOrd="0" presId="urn:microsoft.com/office/officeart/2005/8/layout/process5"/>
    <dgm:cxn modelId="{5AD683C6-E41C-4C6B-BCF0-5AA5D961B3CE}" type="presParOf" srcId="{916CF008-8B76-4E14-83FB-0F7D0A546775}" destId="{ED119340-AFA0-4BB5-9C14-5267F58DAA2C}" srcOrd="1" destOrd="0" presId="urn:microsoft.com/office/officeart/2005/8/layout/process5"/>
    <dgm:cxn modelId="{260B6009-DAA4-4E79-8CC6-D411BD4B0F1E}" type="presParOf" srcId="{ED119340-AFA0-4BB5-9C14-5267F58DAA2C}" destId="{5532216B-96C3-4224-98EA-11379A842A6F}" srcOrd="0" destOrd="0" presId="urn:microsoft.com/office/officeart/2005/8/layout/process5"/>
    <dgm:cxn modelId="{81D5D1F9-9813-4D56-9F01-5B61A9B792D9}" type="presParOf" srcId="{916CF008-8B76-4E14-83FB-0F7D0A546775}" destId="{1583760B-CDAC-4ED6-ACDA-EDAAE01DD57B}" srcOrd="2" destOrd="0" presId="urn:microsoft.com/office/officeart/2005/8/layout/process5"/>
    <dgm:cxn modelId="{36635CB5-6C0C-4485-8B6C-65116BDB8675}" type="presParOf" srcId="{916CF008-8B76-4E14-83FB-0F7D0A546775}" destId="{CFE0CD65-1761-4FB0-961E-0C4398E2E939}" srcOrd="3" destOrd="0" presId="urn:microsoft.com/office/officeart/2005/8/layout/process5"/>
    <dgm:cxn modelId="{A3140330-780C-48A7-BD6A-45FC46FB3AAB}" type="presParOf" srcId="{CFE0CD65-1761-4FB0-961E-0C4398E2E939}" destId="{AAB963EA-71E7-4BD8-BED2-0036702941C7}" srcOrd="0" destOrd="0" presId="urn:microsoft.com/office/officeart/2005/8/layout/process5"/>
    <dgm:cxn modelId="{3FD9D883-6033-4091-9E6D-6967E5118601}" type="presParOf" srcId="{916CF008-8B76-4E14-83FB-0F7D0A546775}" destId="{21366EF0-380B-424A-9C5D-FDBBD5C27798}" srcOrd="4" destOrd="0" presId="urn:microsoft.com/office/officeart/2005/8/layout/process5"/>
    <dgm:cxn modelId="{DF6BF0E8-6084-4908-99BF-B51266DB1F7C}" type="presParOf" srcId="{916CF008-8B76-4E14-83FB-0F7D0A546775}" destId="{90D897B1-1463-4A79-A1EE-052938270549}" srcOrd="5" destOrd="0" presId="urn:microsoft.com/office/officeart/2005/8/layout/process5"/>
    <dgm:cxn modelId="{57659354-95AD-4A40-B306-B8045BE445CE}" type="presParOf" srcId="{90D897B1-1463-4A79-A1EE-052938270549}" destId="{8A898BA0-FA37-4ED5-AA35-A1BBCA356A32}" srcOrd="0" destOrd="0" presId="urn:microsoft.com/office/officeart/2005/8/layout/process5"/>
    <dgm:cxn modelId="{891ABFAA-43AC-43AA-BA49-74BA364C186A}" type="presParOf" srcId="{916CF008-8B76-4E14-83FB-0F7D0A546775}" destId="{35568ACF-0C4A-43B7-A31E-D05E351A7D1A}" srcOrd="6" destOrd="0" presId="urn:microsoft.com/office/officeart/2005/8/layout/process5"/>
    <dgm:cxn modelId="{DC328866-CC2F-4C37-87D1-5C56CE4F4149}" type="presParOf" srcId="{916CF008-8B76-4E14-83FB-0F7D0A546775}" destId="{4FA8D103-B78B-4FA9-A060-B6991760B21C}" srcOrd="7" destOrd="0" presId="urn:microsoft.com/office/officeart/2005/8/layout/process5"/>
    <dgm:cxn modelId="{1A065C5B-7F51-464E-97A1-4D120ECB9868}" type="presParOf" srcId="{4FA8D103-B78B-4FA9-A060-B6991760B21C}" destId="{F41148CA-124C-4320-90AA-4B6A39CE33A4}" srcOrd="0" destOrd="0" presId="urn:microsoft.com/office/officeart/2005/8/layout/process5"/>
    <dgm:cxn modelId="{2BE7E9D2-4A1A-4AD0-8B9C-C2BA76313526}" type="presParOf" srcId="{916CF008-8B76-4E14-83FB-0F7D0A546775}" destId="{1321CE71-054A-488B-8F6A-D363D881D30E}" srcOrd="8" destOrd="0" presId="urn:microsoft.com/office/officeart/2005/8/layout/process5"/>
    <dgm:cxn modelId="{7A1CA1DC-B5EB-4D5F-A330-CF8428D097BD}" type="presParOf" srcId="{916CF008-8B76-4E14-83FB-0F7D0A546775}" destId="{18C093DC-A012-4CC3-85B3-B412A0DA0839}" srcOrd="9" destOrd="0" presId="urn:microsoft.com/office/officeart/2005/8/layout/process5"/>
    <dgm:cxn modelId="{E9EC6DFB-17FC-48C5-97C5-EEC36F437A6D}" type="presParOf" srcId="{18C093DC-A012-4CC3-85B3-B412A0DA0839}" destId="{5D18A059-7780-4CBD-9061-75FAD253B3E1}" srcOrd="0" destOrd="0" presId="urn:microsoft.com/office/officeart/2005/8/layout/process5"/>
    <dgm:cxn modelId="{4DA1933B-1B69-4557-AB6E-6DF68862DE4E}" type="presParOf" srcId="{916CF008-8B76-4E14-83FB-0F7D0A546775}" destId="{FE70A28F-B12A-4478-AF61-4FA29E301905}" srcOrd="10" destOrd="0" presId="urn:microsoft.com/office/officeart/2005/8/layout/process5"/>
    <dgm:cxn modelId="{AD7BFB50-5ECB-4269-9B9A-60FD87613A0C}" type="presParOf" srcId="{916CF008-8B76-4E14-83FB-0F7D0A546775}" destId="{86CCB47F-7A74-47FB-89F5-A60A2EBAFF1F}" srcOrd="11" destOrd="0" presId="urn:microsoft.com/office/officeart/2005/8/layout/process5"/>
    <dgm:cxn modelId="{8E86BEE2-2B93-4836-8849-A71A4DE73492}" type="presParOf" srcId="{86CCB47F-7A74-47FB-89F5-A60A2EBAFF1F}" destId="{21EA4F37-C74E-45D5-B290-CA8EA4A9D8B3}" srcOrd="0" destOrd="0" presId="urn:microsoft.com/office/officeart/2005/8/layout/process5"/>
    <dgm:cxn modelId="{0DA1D7EE-363A-4C91-85E7-67D38E93C148}" type="presParOf" srcId="{916CF008-8B76-4E14-83FB-0F7D0A546775}" destId="{307D8953-C10B-4771-8C00-28D1FE71609F}" srcOrd="12" destOrd="0" presId="urn:microsoft.com/office/officeart/2005/8/layout/process5"/>
    <dgm:cxn modelId="{537C185E-6802-4014-B855-F2FB411883B2}" type="presParOf" srcId="{916CF008-8B76-4E14-83FB-0F7D0A546775}" destId="{8EF72858-083D-4139-8138-B51AD93F34A1}" srcOrd="13" destOrd="0" presId="urn:microsoft.com/office/officeart/2005/8/layout/process5"/>
    <dgm:cxn modelId="{785EA4C3-E00F-47FC-BFDB-BF48AE7E5FAF}" type="presParOf" srcId="{8EF72858-083D-4139-8138-B51AD93F34A1}" destId="{1CF04A4A-31E7-44AF-AE30-41A7CB443CBA}" srcOrd="0" destOrd="0" presId="urn:microsoft.com/office/officeart/2005/8/layout/process5"/>
    <dgm:cxn modelId="{26AA47EB-708F-4B52-BDC9-30F870138F2C}" type="presParOf" srcId="{916CF008-8B76-4E14-83FB-0F7D0A546775}" destId="{CBFCBD63-0C17-44C1-A4A6-0F93A3A2AA38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09C76-C9EA-4519-8815-D95635241D61}" type="doc">
      <dgm:prSet loTypeId="urn:microsoft.com/office/officeart/2005/8/layout/cycle8" loCatId="cycle" qsTypeId="urn:microsoft.com/office/officeart/2005/8/quickstyle/simple3" qsCatId="simple" csTypeId="urn:microsoft.com/office/officeart/2005/8/colors/accent6_3" csCatId="accent6" phldr="1"/>
      <dgm:spPr/>
    </dgm:pt>
    <dgm:pt modelId="{697BFEC8-B093-4544-AA95-EC8A275B616A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1400" b="1" dirty="0">
              <a:solidFill>
                <a:srgbClr val="002060"/>
              </a:solidFill>
              <a:latin typeface="+mn-lt"/>
            </a:rPr>
            <a:t>ПЛАНИРОВАНИЕ</a:t>
          </a:r>
        </a:p>
      </dgm:t>
    </dgm:pt>
    <dgm:pt modelId="{57604713-D6EE-42B0-8AED-F5DBFD4BD106}" type="parTrans" cxnId="{CD907D17-7BD5-4032-B0EE-7615E5D7C01E}">
      <dgm:prSet/>
      <dgm:spPr/>
      <dgm:t>
        <a:bodyPr/>
        <a:lstStyle/>
        <a:p>
          <a:endParaRPr lang="ru-RU"/>
        </a:p>
      </dgm:t>
    </dgm:pt>
    <dgm:pt modelId="{FBF3FC3A-A5A5-4261-BADF-6D4EDFD8522C}" type="sibTrans" cxnId="{CD907D17-7BD5-4032-B0EE-7615E5D7C01E}">
      <dgm:prSet/>
      <dgm:spPr/>
      <dgm:t>
        <a:bodyPr/>
        <a:lstStyle/>
        <a:p>
          <a:endParaRPr lang="ru-RU"/>
        </a:p>
      </dgm:t>
    </dgm:pt>
    <dgm:pt modelId="{12D5CED0-FF49-4CA9-B3F7-2655360269C1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+mn-lt"/>
            </a:rPr>
            <a:t>ОРГАНИЗАЦИЯ</a:t>
          </a:r>
        </a:p>
      </dgm:t>
    </dgm:pt>
    <dgm:pt modelId="{CE6DD207-F42D-4215-9C27-227B098CD8DE}" type="parTrans" cxnId="{A5153FB2-D531-455E-BA92-FC1BD9A149DA}">
      <dgm:prSet/>
      <dgm:spPr/>
      <dgm:t>
        <a:bodyPr/>
        <a:lstStyle/>
        <a:p>
          <a:endParaRPr lang="ru-RU"/>
        </a:p>
      </dgm:t>
    </dgm:pt>
    <dgm:pt modelId="{9F6F5419-75C2-4F59-9311-7C7327C225D1}" type="sibTrans" cxnId="{A5153FB2-D531-455E-BA92-FC1BD9A149DA}">
      <dgm:prSet/>
      <dgm:spPr/>
      <dgm:t>
        <a:bodyPr/>
        <a:lstStyle/>
        <a:p>
          <a:endParaRPr lang="ru-RU"/>
        </a:p>
      </dgm:t>
    </dgm:pt>
    <dgm:pt modelId="{0E90A423-BB77-45CD-A2FD-5F38E923216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МОТИВАЦИЯ</a:t>
          </a:r>
        </a:p>
      </dgm:t>
    </dgm:pt>
    <dgm:pt modelId="{627993BF-B769-4C1B-A0E5-9385C842F7D2}" type="parTrans" cxnId="{6254FB0C-74A1-44F1-A4FD-F653209D18EF}">
      <dgm:prSet/>
      <dgm:spPr/>
      <dgm:t>
        <a:bodyPr/>
        <a:lstStyle/>
        <a:p>
          <a:endParaRPr lang="ru-RU"/>
        </a:p>
      </dgm:t>
    </dgm:pt>
    <dgm:pt modelId="{14C3EA43-004D-488E-BC87-AAC47BEE9632}" type="sibTrans" cxnId="{6254FB0C-74A1-44F1-A4FD-F653209D18EF}">
      <dgm:prSet/>
      <dgm:spPr/>
      <dgm:t>
        <a:bodyPr/>
        <a:lstStyle/>
        <a:p>
          <a:endParaRPr lang="ru-RU"/>
        </a:p>
      </dgm:t>
    </dgm:pt>
    <dgm:pt modelId="{A4ECA066-8D72-44F3-B0D4-FFA21B78ABD6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+mn-lt"/>
            </a:rPr>
            <a:t>КОНТРОЛЬ, МОНИТОРИНГ</a:t>
          </a:r>
        </a:p>
      </dgm:t>
    </dgm:pt>
    <dgm:pt modelId="{8C7ECBEB-A411-4D57-95D3-D1B8DB037032}" type="parTrans" cxnId="{6F108451-9A79-4568-B654-A634AAD41DEC}">
      <dgm:prSet/>
      <dgm:spPr/>
      <dgm:t>
        <a:bodyPr/>
        <a:lstStyle/>
        <a:p>
          <a:endParaRPr lang="ru-RU"/>
        </a:p>
      </dgm:t>
    </dgm:pt>
    <dgm:pt modelId="{96645E40-71A2-4A87-B51A-AA5BEA861157}" type="sibTrans" cxnId="{6F108451-9A79-4568-B654-A634AAD41DEC}">
      <dgm:prSet/>
      <dgm:spPr/>
      <dgm:t>
        <a:bodyPr/>
        <a:lstStyle/>
        <a:p>
          <a:endParaRPr lang="ru-RU"/>
        </a:p>
      </dgm:t>
    </dgm:pt>
    <dgm:pt modelId="{638558CD-2FD2-41B1-95A9-7B901C3C0A95}" type="pres">
      <dgm:prSet presAssocID="{E0E09C76-C9EA-4519-8815-D95635241D61}" presName="compositeShape" presStyleCnt="0">
        <dgm:presLayoutVars>
          <dgm:chMax val="7"/>
          <dgm:dir/>
          <dgm:resizeHandles val="exact"/>
        </dgm:presLayoutVars>
      </dgm:prSet>
      <dgm:spPr/>
    </dgm:pt>
    <dgm:pt modelId="{C6B30C34-A94D-4DB0-B493-337257FFB67F}" type="pres">
      <dgm:prSet presAssocID="{E0E09C76-C9EA-4519-8815-D95635241D61}" presName="wedge1" presStyleLbl="node1" presStyleIdx="0" presStyleCnt="4" custLinFactNeighborX="-90650" custLinFactNeighborY="-7063"/>
      <dgm:spPr/>
    </dgm:pt>
    <dgm:pt modelId="{D3170C7B-24CC-435B-8E65-4746218DD37C}" type="pres">
      <dgm:prSet presAssocID="{E0E09C76-C9EA-4519-8815-D95635241D61}" presName="dummy1a" presStyleCnt="0"/>
      <dgm:spPr/>
    </dgm:pt>
    <dgm:pt modelId="{45CB40C7-9C91-4E7B-8976-EEE17B3B0250}" type="pres">
      <dgm:prSet presAssocID="{E0E09C76-C9EA-4519-8815-D95635241D61}" presName="dummy1b" presStyleCnt="0"/>
      <dgm:spPr/>
    </dgm:pt>
    <dgm:pt modelId="{1E39F328-D100-435E-8514-27230959F932}" type="pres">
      <dgm:prSet presAssocID="{E0E09C76-C9EA-4519-8815-D95635241D6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9B8F3F3-0EF9-46AF-9FD4-54D0A5CD338B}" type="pres">
      <dgm:prSet presAssocID="{E0E09C76-C9EA-4519-8815-D95635241D61}" presName="wedge2" presStyleLbl="node1" presStyleIdx="1" presStyleCnt="4" custLinFactNeighborX="-91827" custLinFactNeighborY="-9712"/>
      <dgm:spPr/>
    </dgm:pt>
    <dgm:pt modelId="{86A989D7-9216-4326-A3EA-368D004E1481}" type="pres">
      <dgm:prSet presAssocID="{E0E09C76-C9EA-4519-8815-D95635241D61}" presName="dummy2a" presStyleCnt="0"/>
      <dgm:spPr/>
    </dgm:pt>
    <dgm:pt modelId="{AF6482AE-6432-4B14-87DD-E7BB88C002BB}" type="pres">
      <dgm:prSet presAssocID="{E0E09C76-C9EA-4519-8815-D95635241D61}" presName="dummy2b" presStyleCnt="0"/>
      <dgm:spPr/>
    </dgm:pt>
    <dgm:pt modelId="{47CA0F2D-7099-4B06-8021-3F26C023E7E8}" type="pres">
      <dgm:prSet presAssocID="{E0E09C76-C9EA-4519-8815-D95635241D6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4F40D40-CB3D-4619-A595-5AA00B9BB235}" type="pres">
      <dgm:prSet presAssocID="{E0E09C76-C9EA-4519-8815-D95635241D61}" presName="wedge3" presStyleLbl="node1" presStyleIdx="2" presStyleCnt="4" custLinFactNeighborX="-89321" custLinFactNeighborY="-10007"/>
      <dgm:spPr/>
    </dgm:pt>
    <dgm:pt modelId="{218B5672-C612-491C-9C96-570170AADEC3}" type="pres">
      <dgm:prSet presAssocID="{E0E09C76-C9EA-4519-8815-D95635241D61}" presName="dummy3a" presStyleCnt="0"/>
      <dgm:spPr/>
    </dgm:pt>
    <dgm:pt modelId="{F43938E0-3899-4F8E-9249-FB3FCDECDA8D}" type="pres">
      <dgm:prSet presAssocID="{E0E09C76-C9EA-4519-8815-D95635241D61}" presName="dummy3b" presStyleCnt="0"/>
      <dgm:spPr/>
    </dgm:pt>
    <dgm:pt modelId="{2BF4FF9E-3F0D-496F-8DA8-539DCF926D9F}" type="pres">
      <dgm:prSet presAssocID="{E0E09C76-C9EA-4519-8815-D95635241D6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68EE883-A2CB-47F3-AC21-721AD655724D}" type="pres">
      <dgm:prSet presAssocID="{E0E09C76-C9EA-4519-8815-D95635241D61}" presName="wedge4" presStyleLbl="node1" presStyleIdx="3" presStyleCnt="4" custLinFactNeighborX="-89178" custLinFactNeighborY="-7946"/>
      <dgm:spPr/>
    </dgm:pt>
    <dgm:pt modelId="{3EEA5E96-32A9-4EB2-A5B9-0CB0298DD188}" type="pres">
      <dgm:prSet presAssocID="{E0E09C76-C9EA-4519-8815-D95635241D61}" presName="dummy4a" presStyleCnt="0"/>
      <dgm:spPr/>
    </dgm:pt>
    <dgm:pt modelId="{DB6326FE-CB67-4E13-AD3E-242E84CE87E3}" type="pres">
      <dgm:prSet presAssocID="{E0E09C76-C9EA-4519-8815-D95635241D61}" presName="dummy4b" presStyleCnt="0"/>
      <dgm:spPr/>
    </dgm:pt>
    <dgm:pt modelId="{95A6D926-80C0-4CB6-9230-6E19BAB3282E}" type="pres">
      <dgm:prSet presAssocID="{E0E09C76-C9EA-4519-8815-D95635241D6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8D47363-D8BF-4EB2-9AC1-992CBDA3FAE9}" type="pres">
      <dgm:prSet presAssocID="{FBF3FC3A-A5A5-4261-BADF-6D4EDFD8522C}" presName="arrowWedge1" presStyleLbl="fgSibTrans2D1" presStyleIdx="0" presStyleCnt="4" custScaleY="99819"/>
      <dgm:spPr>
        <a:solidFill>
          <a:srgbClr val="0070C0"/>
        </a:solidFill>
      </dgm:spPr>
    </dgm:pt>
    <dgm:pt modelId="{1445D9A8-A01D-4F36-BC0B-607C2D57A8C7}" type="pres">
      <dgm:prSet presAssocID="{9F6F5419-75C2-4F59-9311-7C7327C225D1}" presName="arrowWedge2" presStyleLbl="fgSibTrans2D1" presStyleIdx="1" presStyleCnt="4"/>
      <dgm:spPr>
        <a:solidFill>
          <a:srgbClr val="0070C0"/>
        </a:solidFill>
      </dgm:spPr>
    </dgm:pt>
    <dgm:pt modelId="{A7823A33-90A4-44CD-8016-E91047BC9154}" type="pres">
      <dgm:prSet presAssocID="{96645E40-71A2-4A87-B51A-AA5BEA861157}" presName="arrowWedge3" presStyleLbl="fgSibTrans2D1" presStyleIdx="2" presStyleCnt="4"/>
      <dgm:spPr>
        <a:solidFill>
          <a:srgbClr val="0070C0"/>
        </a:solidFill>
      </dgm:spPr>
    </dgm:pt>
    <dgm:pt modelId="{E9DD6819-7A12-40DB-9765-462E907AF491}" type="pres">
      <dgm:prSet presAssocID="{14C3EA43-004D-488E-BC87-AAC47BEE9632}" presName="arrowWedge4" presStyleLbl="fgSibTrans2D1" presStyleIdx="3" presStyleCnt="4"/>
      <dgm:spPr>
        <a:solidFill>
          <a:srgbClr val="0070C0"/>
        </a:solidFill>
      </dgm:spPr>
    </dgm:pt>
  </dgm:ptLst>
  <dgm:cxnLst>
    <dgm:cxn modelId="{6254FB0C-74A1-44F1-A4FD-F653209D18EF}" srcId="{E0E09C76-C9EA-4519-8815-D95635241D61}" destId="{0E90A423-BB77-45CD-A2FD-5F38E9232162}" srcOrd="3" destOrd="0" parTransId="{627993BF-B769-4C1B-A0E5-9385C842F7D2}" sibTransId="{14C3EA43-004D-488E-BC87-AAC47BEE9632}"/>
    <dgm:cxn modelId="{CD907D17-7BD5-4032-B0EE-7615E5D7C01E}" srcId="{E0E09C76-C9EA-4519-8815-D95635241D61}" destId="{697BFEC8-B093-4544-AA95-EC8A275B616A}" srcOrd="0" destOrd="0" parTransId="{57604713-D6EE-42B0-8AED-F5DBFD4BD106}" sibTransId="{FBF3FC3A-A5A5-4261-BADF-6D4EDFD8522C}"/>
    <dgm:cxn modelId="{FA3DC231-FB34-4598-BB0A-5EA8A08C2A25}" type="presOf" srcId="{0E90A423-BB77-45CD-A2FD-5F38E9232162}" destId="{468EE883-A2CB-47F3-AC21-721AD655724D}" srcOrd="0" destOrd="0" presId="urn:microsoft.com/office/officeart/2005/8/layout/cycle8"/>
    <dgm:cxn modelId="{7C7E126C-7D78-4058-A4CD-F8E4D6DB00B0}" type="presOf" srcId="{E0E09C76-C9EA-4519-8815-D95635241D61}" destId="{638558CD-2FD2-41B1-95A9-7B901C3C0A95}" srcOrd="0" destOrd="0" presId="urn:microsoft.com/office/officeart/2005/8/layout/cycle8"/>
    <dgm:cxn modelId="{EBF0744E-B83F-48ED-9489-A4CCCC2E1F2E}" type="presOf" srcId="{A4ECA066-8D72-44F3-B0D4-FFA21B78ABD6}" destId="{2BF4FF9E-3F0D-496F-8DA8-539DCF926D9F}" srcOrd="1" destOrd="0" presId="urn:microsoft.com/office/officeart/2005/8/layout/cycle8"/>
    <dgm:cxn modelId="{6F108451-9A79-4568-B654-A634AAD41DEC}" srcId="{E0E09C76-C9EA-4519-8815-D95635241D61}" destId="{A4ECA066-8D72-44F3-B0D4-FFA21B78ABD6}" srcOrd="2" destOrd="0" parTransId="{8C7ECBEB-A411-4D57-95D3-D1B8DB037032}" sibTransId="{96645E40-71A2-4A87-B51A-AA5BEA861157}"/>
    <dgm:cxn modelId="{8327EB85-30C2-4EF5-8FDC-7360F07ADBA9}" type="presOf" srcId="{12D5CED0-FF49-4CA9-B3F7-2655360269C1}" destId="{47CA0F2D-7099-4B06-8021-3F26C023E7E8}" srcOrd="1" destOrd="0" presId="urn:microsoft.com/office/officeart/2005/8/layout/cycle8"/>
    <dgm:cxn modelId="{84AC3E9F-77E0-4A45-B3C1-328768892B01}" type="presOf" srcId="{697BFEC8-B093-4544-AA95-EC8A275B616A}" destId="{C6B30C34-A94D-4DB0-B493-337257FFB67F}" srcOrd="0" destOrd="0" presId="urn:microsoft.com/office/officeart/2005/8/layout/cycle8"/>
    <dgm:cxn modelId="{D52E8AA9-3BC8-4E25-A11B-96BCC7A12C09}" type="presOf" srcId="{12D5CED0-FF49-4CA9-B3F7-2655360269C1}" destId="{79B8F3F3-0EF9-46AF-9FD4-54D0A5CD338B}" srcOrd="0" destOrd="0" presId="urn:microsoft.com/office/officeart/2005/8/layout/cycle8"/>
    <dgm:cxn modelId="{A5153FB2-D531-455E-BA92-FC1BD9A149DA}" srcId="{E0E09C76-C9EA-4519-8815-D95635241D61}" destId="{12D5CED0-FF49-4CA9-B3F7-2655360269C1}" srcOrd="1" destOrd="0" parTransId="{CE6DD207-F42D-4215-9C27-227B098CD8DE}" sibTransId="{9F6F5419-75C2-4F59-9311-7C7327C225D1}"/>
    <dgm:cxn modelId="{D73762B8-A954-4FEE-9536-76BEC82AF43C}" type="presOf" srcId="{0E90A423-BB77-45CD-A2FD-5F38E9232162}" destId="{95A6D926-80C0-4CB6-9230-6E19BAB3282E}" srcOrd="1" destOrd="0" presId="urn:microsoft.com/office/officeart/2005/8/layout/cycle8"/>
    <dgm:cxn modelId="{DCF821C6-7B25-4C0D-B20D-8966A6649992}" type="presOf" srcId="{A4ECA066-8D72-44F3-B0D4-FFA21B78ABD6}" destId="{74F40D40-CB3D-4619-A595-5AA00B9BB235}" srcOrd="0" destOrd="0" presId="urn:microsoft.com/office/officeart/2005/8/layout/cycle8"/>
    <dgm:cxn modelId="{3A6EBBE8-DDA6-40F0-B53C-D418423D3291}" type="presOf" srcId="{697BFEC8-B093-4544-AA95-EC8A275B616A}" destId="{1E39F328-D100-435E-8514-27230959F932}" srcOrd="1" destOrd="0" presId="urn:microsoft.com/office/officeart/2005/8/layout/cycle8"/>
    <dgm:cxn modelId="{1AF3E868-058B-4296-8525-B299DD90A425}" type="presParOf" srcId="{638558CD-2FD2-41B1-95A9-7B901C3C0A95}" destId="{C6B30C34-A94D-4DB0-B493-337257FFB67F}" srcOrd="0" destOrd="0" presId="urn:microsoft.com/office/officeart/2005/8/layout/cycle8"/>
    <dgm:cxn modelId="{BCBADD70-6582-4DEF-8EA7-26ECA3FD6D15}" type="presParOf" srcId="{638558CD-2FD2-41B1-95A9-7B901C3C0A95}" destId="{D3170C7B-24CC-435B-8E65-4746218DD37C}" srcOrd="1" destOrd="0" presId="urn:microsoft.com/office/officeart/2005/8/layout/cycle8"/>
    <dgm:cxn modelId="{C4C7F1B1-713C-4FB1-A287-C0D9914D18D2}" type="presParOf" srcId="{638558CD-2FD2-41B1-95A9-7B901C3C0A95}" destId="{45CB40C7-9C91-4E7B-8976-EEE17B3B0250}" srcOrd="2" destOrd="0" presId="urn:microsoft.com/office/officeart/2005/8/layout/cycle8"/>
    <dgm:cxn modelId="{F67A337D-3E29-4EED-8A82-63AEBC345792}" type="presParOf" srcId="{638558CD-2FD2-41B1-95A9-7B901C3C0A95}" destId="{1E39F328-D100-435E-8514-27230959F932}" srcOrd="3" destOrd="0" presId="urn:microsoft.com/office/officeart/2005/8/layout/cycle8"/>
    <dgm:cxn modelId="{530B23A3-C292-48FB-A5CD-CABF182E831D}" type="presParOf" srcId="{638558CD-2FD2-41B1-95A9-7B901C3C0A95}" destId="{79B8F3F3-0EF9-46AF-9FD4-54D0A5CD338B}" srcOrd="4" destOrd="0" presId="urn:microsoft.com/office/officeart/2005/8/layout/cycle8"/>
    <dgm:cxn modelId="{066BD2D3-0B94-4F8A-8E45-1FAD91B92499}" type="presParOf" srcId="{638558CD-2FD2-41B1-95A9-7B901C3C0A95}" destId="{86A989D7-9216-4326-A3EA-368D004E1481}" srcOrd="5" destOrd="0" presId="urn:microsoft.com/office/officeart/2005/8/layout/cycle8"/>
    <dgm:cxn modelId="{653B906E-1DBF-43B0-8617-1DAB4B72964F}" type="presParOf" srcId="{638558CD-2FD2-41B1-95A9-7B901C3C0A95}" destId="{AF6482AE-6432-4B14-87DD-E7BB88C002BB}" srcOrd="6" destOrd="0" presId="urn:microsoft.com/office/officeart/2005/8/layout/cycle8"/>
    <dgm:cxn modelId="{F8619D8B-9CC1-4F28-BEB5-23E6811CFF6B}" type="presParOf" srcId="{638558CD-2FD2-41B1-95A9-7B901C3C0A95}" destId="{47CA0F2D-7099-4B06-8021-3F26C023E7E8}" srcOrd="7" destOrd="0" presId="urn:microsoft.com/office/officeart/2005/8/layout/cycle8"/>
    <dgm:cxn modelId="{195C4E98-B4C2-44D0-9A81-34C97E534698}" type="presParOf" srcId="{638558CD-2FD2-41B1-95A9-7B901C3C0A95}" destId="{74F40D40-CB3D-4619-A595-5AA00B9BB235}" srcOrd="8" destOrd="0" presId="urn:microsoft.com/office/officeart/2005/8/layout/cycle8"/>
    <dgm:cxn modelId="{13F904D6-A6FA-48B9-88A8-321625549C45}" type="presParOf" srcId="{638558CD-2FD2-41B1-95A9-7B901C3C0A95}" destId="{218B5672-C612-491C-9C96-570170AADEC3}" srcOrd="9" destOrd="0" presId="urn:microsoft.com/office/officeart/2005/8/layout/cycle8"/>
    <dgm:cxn modelId="{A63F3F14-6874-4042-9419-AE8CD2B773DD}" type="presParOf" srcId="{638558CD-2FD2-41B1-95A9-7B901C3C0A95}" destId="{F43938E0-3899-4F8E-9249-FB3FCDECDA8D}" srcOrd="10" destOrd="0" presId="urn:microsoft.com/office/officeart/2005/8/layout/cycle8"/>
    <dgm:cxn modelId="{252D0D36-A820-4C86-BA73-CA9348A042DA}" type="presParOf" srcId="{638558CD-2FD2-41B1-95A9-7B901C3C0A95}" destId="{2BF4FF9E-3F0D-496F-8DA8-539DCF926D9F}" srcOrd="11" destOrd="0" presId="urn:microsoft.com/office/officeart/2005/8/layout/cycle8"/>
    <dgm:cxn modelId="{4CDBDDB1-F1A0-4E35-ACF8-6A357467F668}" type="presParOf" srcId="{638558CD-2FD2-41B1-95A9-7B901C3C0A95}" destId="{468EE883-A2CB-47F3-AC21-721AD655724D}" srcOrd="12" destOrd="0" presId="urn:microsoft.com/office/officeart/2005/8/layout/cycle8"/>
    <dgm:cxn modelId="{8728AD05-66B0-4FE2-8444-360850EF62C4}" type="presParOf" srcId="{638558CD-2FD2-41B1-95A9-7B901C3C0A95}" destId="{3EEA5E96-32A9-4EB2-A5B9-0CB0298DD188}" srcOrd="13" destOrd="0" presId="urn:microsoft.com/office/officeart/2005/8/layout/cycle8"/>
    <dgm:cxn modelId="{96096AB9-4278-4D55-AFE9-E134C02A2BC5}" type="presParOf" srcId="{638558CD-2FD2-41B1-95A9-7B901C3C0A95}" destId="{DB6326FE-CB67-4E13-AD3E-242E84CE87E3}" srcOrd="14" destOrd="0" presId="urn:microsoft.com/office/officeart/2005/8/layout/cycle8"/>
    <dgm:cxn modelId="{B7C7C997-4916-402E-BB63-F1B930718C6E}" type="presParOf" srcId="{638558CD-2FD2-41B1-95A9-7B901C3C0A95}" destId="{95A6D926-80C0-4CB6-9230-6E19BAB3282E}" srcOrd="15" destOrd="0" presId="urn:microsoft.com/office/officeart/2005/8/layout/cycle8"/>
    <dgm:cxn modelId="{65900EA8-BDD3-4873-9B1B-C35854528ACF}" type="presParOf" srcId="{638558CD-2FD2-41B1-95A9-7B901C3C0A95}" destId="{68D47363-D8BF-4EB2-9AC1-992CBDA3FAE9}" srcOrd="16" destOrd="0" presId="urn:microsoft.com/office/officeart/2005/8/layout/cycle8"/>
    <dgm:cxn modelId="{72FD6E58-48C1-4C8A-AB31-6A3BC729FC98}" type="presParOf" srcId="{638558CD-2FD2-41B1-95A9-7B901C3C0A95}" destId="{1445D9A8-A01D-4F36-BC0B-607C2D57A8C7}" srcOrd="17" destOrd="0" presId="urn:microsoft.com/office/officeart/2005/8/layout/cycle8"/>
    <dgm:cxn modelId="{298886E2-CD0A-4533-AF24-ABD7E2BD72B2}" type="presParOf" srcId="{638558CD-2FD2-41B1-95A9-7B901C3C0A95}" destId="{A7823A33-90A4-44CD-8016-E91047BC9154}" srcOrd="18" destOrd="0" presId="urn:microsoft.com/office/officeart/2005/8/layout/cycle8"/>
    <dgm:cxn modelId="{80DE64A5-6034-4095-AF93-FA5606F0A2A4}" type="presParOf" srcId="{638558CD-2FD2-41B1-95A9-7B901C3C0A95}" destId="{E9DD6819-7A12-40DB-9765-462E907AF49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C0E6C-2F70-40E3-860A-F57E41B9D02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43062C-9B5A-4CCA-A0E9-6162964DB6ED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ЭКОНОМИЧЕСКИЕ</a:t>
          </a:r>
        </a:p>
      </dgm:t>
    </dgm:pt>
    <dgm:pt modelId="{F685A5C1-12D9-4806-AD88-AB1291388DC1}" type="parTrans" cxnId="{E2A27D40-8BA3-40B4-ADCE-72A7647C88E4}">
      <dgm:prSet/>
      <dgm:spPr/>
      <dgm:t>
        <a:bodyPr/>
        <a:lstStyle/>
        <a:p>
          <a:endParaRPr lang="ru-RU"/>
        </a:p>
      </dgm:t>
    </dgm:pt>
    <dgm:pt modelId="{808FF4E1-7763-4534-88A3-82E520749D1F}" type="sibTrans" cxnId="{E2A27D40-8BA3-40B4-ADCE-72A7647C88E4}">
      <dgm:prSet/>
      <dgm:spPr/>
      <dgm:t>
        <a:bodyPr/>
        <a:lstStyle/>
        <a:p>
          <a:endParaRPr lang="ru-RU"/>
        </a:p>
      </dgm:t>
    </dgm:pt>
    <dgm:pt modelId="{C8D9FE04-3840-422F-83E3-4A244624108F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i="1" dirty="0">
              <a:solidFill>
                <a:srgbClr val="002060"/>
              </a:solidFill>
            </a:rPr>
            <a:t>повышение эффективности расходования бюджетных средств</a:t>
          </a:r>
        </a:p>
      </dgm:t>
    </dgm:pt>
    <dgm:pt modelId="{D8335992-8569-48F2-BE7F-7AFA34212B7B}" type="parTrans" cxnId="{48E4EA59-F886-4958-8A33-0902109D4EA3}">
      <dgm:prSet/>
      <dgm:spPr/>
      <dgm:t>
        <a:bodyPr/>
        <a:lstStyle/>
        <a:p>
          <a:endParaRPr lang="ru-RU"/>
        </a:p>
      </dgm:t>
    </dgm:pt>
    <dgm:pt modelId="{5C33D3D4-3F30-482D-8226-100A68D747B6}" type="sibTrans" cxnId="{48E4EA59-F886-4958-8A33-0902109D4EA3}">
      <dgm:prSet/>
      <dgm:spPr/>
      <dgm:t>
        <a:bodyPr/>
        <a:lstStyle/>
        <a:p>
          <a:endParaRPr lang="ru-RU"/>
        </a:p>
      </dgm:t>
    </dgm:pt>
    <dgm:pt modelId="{DA4B6CE3-B646-4C2C-B0B2-B5CF5DF2CD73}">
      <dgm:prSet phldrT="[Текст]" custT="1"/>
      <dgm:spPr>
        <a:solidFill>
          <a:srgbClr val="66FF99"/>
        </a:solidFill>
        <a:ln>
          <a:solidFill>
            <a:srgbClr val="92D050"/>
          </a:solidFill>
        </a:ln>
      </dgm:spPr>
      <dgm:t>
        <a:bodyPr/>
        <a:lstStyle/>
        <a:p>
          <a:r>
            <a: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СОЦИАЛЬНЫЕ</a:t>
          </a:r>
        </a:p>
      </dgm:t>
    </dgm:pt>
    <dgm:pt modelId="{33D3A7DB-DA0A-4E2F-8CC1-5C0CBCDB007A}" type="parTrans" cxnId="{358C9136-9023-4670-901A-B59B2AFD99D6}">
      <dgm:prSet/>
      <dgm:spPr/>
      <dgm:t>
        <a:bodyPr/>
        <a:lstStyle/>
        <a:p>
          <a:endParaRPr lang="ru-RU"/>
        </a:p>
      </dgm:t>
    </dgm:pt>
    <dgm:pt modelId="{4773C51B-C513-469E-A4DE-6AF4840F5C22}" type="sibTrans" cxnId="{358C9136-9023-4670-901A-B59B2AFD99D6}">
      <dgm:prSet/>
      <dgm:spPr/>
      <dgm:t>
        <a:bodyPr/>
        <a:lstStyle/>
        <a:p>
          <a:endParaRPr lang="ru-RU"/>
        </a:p>
      </dgm:t>
    </dgm:pt>
    <dgm:pt modelId="{4115D0B3-46D1-4292-A89E-80D10A585203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i="1" dirty="0">
              <a:solidFill>
                <a:srgbClr val="002060"/>
              </a:solidFill>
              <a:latin typeface="+mn-lt"/>
            </a:rPr>
            <a:t>формирование лояльности граждан</a:t>
          </a:r>
        </a:p>
      </dgm:t>
    </dgm:pt>
    <dgm:pt modelId="{5ED6022E-1CC3-45AE-ADC3-333AB32D0C84}" type="parTrans" cxnId="{BCB68A5B-712E-40E1-9997-E3B01B13A6BB}">
      <dgm:prSet/>
      <dgm:spPr/>
      <dgm:t>
        <a:bodyPr/>
        <a:lstStyle/>
        <a:p>
          <a:endParaRPr lang="ru-RU"/>
        </a:p>
      </dgm:t>
    </dgm:pt>
    <dgm:pt modelId="{D47912E2-FE4A-4EAD-99CD-0AEA574DA048}" type="sibTrans" cxnId="{BCB68A5B-712E-40E1-9997-E3B01B13A6BB}">
      <dgm:prSet/>
      <dgm:spPr/>
      <dgm:t>
        <a:bodyPr/>
        <a:lstStyle/>
        <a:p>
          <a:endParaRPr lang="ru-RU"/>
        </a:p>
      </dgm:t>
    </dgm:pt>
    <dgm:pt modelId="{ADD3C371-D773-42E7-A2B1-165D046C279C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i="1" dirty="0">
              <a:solidFill>
                <a:srgbClr val="002060"/>
              </a:solidFill>
            </a:rPr>
            <a:t>повышение сохранности реализованных проектов</a:t>
          </a:r>
        </a:p>
      </dgm:t>
    </dgm:pt>
    <dgm:pt modelId="{70311594-0416-4F5C-B4D5-9321C91CDD56}" type="parTrans" cxnId="{6C5A652A-04F4-4CE0-90BF-ADA6F6E1145A}">
      <dgm:prSet/>
      <dgm:spPr/>
      <dgm:t>
        <a:bodyPr/>
        <a:lstStyle/>
        <a:p>
          <a:endParaRPr lang="ru-RU"/>
        </a:p>
      </dgm:t>
    </dgm:pt>
    <dgm:pt modelId="{287E939A-DFBD-499D-ABD2-B460A1530455}" type="sibTrans" cxnId="{6C5A652A-04F4-4CE0-90BF-ADA6F6E1145A}">
      <dgm:prSet/>
      <dgm:spPr/>
      <dgm:t>
        <a:bodyPr/>
        <a:lstStyle/>
        <a:p>
          <a:endParaRPr lang="ru-RU"/>
        </a:p>
      </dgm:t>
    </dgm:pt>
    <dgm:pt modelId="{A27B4DE5-F032-409D-A88E-82473B20B28B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ru-RU" sz="2400" b="1" i="1" dirty="0">
            <a:solidFill>
              <a:srgbClr val="002060"/>
            </a:solidFill>
          </a:endParaRPr>
        </a:p>
      </dgm:t>
    </dgm:pt>
    <dgm:pt modelId="{BFCB65E8-2E61-4D66-B184-AC537608BDFB}" type="parTrans" cxnId="{00CA1F84-16F8-4293-BF4A-B2C8DC40FC25}">
      <dgm:prSet/>
      <dgm:spPr/>
      <dgm:t>
        <a:bodyPr/>
        <a:lstStyle/>
        <a:p>
          <a:endParaRPr lang="ru-RU"/>
        </a:p>
      </dgm:t>
    </dgm:pt>
    <dgm:pt modelId="{A753B69D-4E74-49E1-B81F-06E3F377C9CE}" type="sibTrans" cxnId="{00CA1F84-16F8-4293-BF4A-B2C8DC40FC25}">
      <dgm:prSet/>
      <dgm:spPr/>
      <dgm:t>
        <a:bodyPr/>
        <a:lstStyle/>
        <a:p>
          <a:endParaRPr lang="ru-RU"/>
        </a:p>
      </dgm:t>
    </dgm:pt>
    <dgm:pt modelId="{37D7E845-F8F4-4A99-B6AF-9924E83EB098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800" b="1" i="1" dirty="0">
              <a:solidFill>
                <a:srgbClr val="002060"/>
              </a:solidFill>
            </a:rPr>
            <a:t>привлечение дополнительного финансирования</a:t>
          </a:r>
        </a:p>
      </dgm:t>
    </dgm:pt>
    <dgm:pt modelId="{5645FC94-1EE6-49DC-A53D-FB510506A2C0}" type="parTrans" cxnId="{488EC922-9A59-4BDE-B9DB-F56790D748C6}">
      <dgm:prSet/>
      <dgm:spPr/>
      <dgm:t>
        <a:bodyPr/>
        <a:lstStyle/>
        <a:p>
          <a:endParaRPr lang="ru-RU"/>
        </a:p>
      </dgm:t>
    </dgm:pt>
    <dgm:pt modelId="{69B1E28A-1B74-4BD5-B51E-503DBBA1CD7E}" type="sibTrans" cxnId="{488EC922-9A59-4BDE-B9DB-F56790D748C6}">
      <dgm:prSet/>
      <dgm:spPr/>
      <dgm:t>
        <a:bodyPr/>
        <a:lstStyle/>
        <a:p>
          <a:endParaRPr lang="ru-RU"/>
        </a:p>
      </dgm:t>
    </dgm:pt>
    <dgm:pt modelId="{E25173E2-9FF5-4A72-904F-64715759F0AF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i="1" dirty="0">
              <a:solidFill>
                <a:srgbClr val="002060"/>
              </a:solidFill>
              <a:latin typeface="+mn-lt"/>
            </a:rPr>
            <a:t>рост вовлеченности граждан в бюджетный процесс</a:t>
          </a:r>
        </a:p>
      </dgm:t>
    </dgm:pt>
    <dgm:pt modelId="{9A134146-7F75-450E-B78B-7D75C99363FB}" type="parTrans" cxnId="{1DBEB8EB-8B69-4530-BC98-65C6BF5A3243}">
      <dgm:prSet/>
      <dgm:spPr/>
      <dgm:t>
        <a:bodyPr/>
        <a:lstStyle/>
        <a:p>
          <a:endParaRPr lang="ru-RU"/>
        </a:p>
      </dgm:t>
    </dgm:pt>
    <dgm:pt modelId="{60847052-769B-4A9B-8C9B-866B14B08791}" type="sibTrans" cxnId="{1DBEB8EB-8B69-4530-BC98-65C6BF5A3243}">
      <dgm:prSet/>
      <dgm:spPr/>
      <dgm:t>
        <a:bodyPr/>
        <a:lstStyle/>
        <a:p>
          <a:endParaRPr lang="ru-RU"/>
        </a:p>
      </dgm:t>
    </dgm:pt>
    <dgm:pt modelId="{F04B7066-DB98-438E-95D1-1D5636A003D0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i="1" dirty="0">
              <a:solidFill>
                <a:srgbClr val="002060"/>
              </a:solidFill>
              <a:latin typeface="+mn-lt"/>
            </a:rPr>
            <a:t>повышение уровня доверия к власти</a:t>
          </a:r>
        </a:p>
      </dgm:t>
    </dgm:pt>
    <dgm:pt modelId="{3D4CC762-9116-4210-8F5C-774782E90D22}" type="parTrans" cxnId="{88804222-ABA3-486B-A793-57FE7120E353}">
      <dgm:prSet/>
      <dgm:spPr/>
      <dgm:t>
        <a:bodyPr/>
        <a:lstStyle/>
        <a:p>
          <a:endParaRPr lang="ru-RU"/>
        </a:p>
      </dgm:t>
    </dgm:pt>
    <dgm:pt modelId="{F05E4698-8F09-4B5E-9071-F12FF074C47D}" type="sibTrans" cxnId="{88804222-ABA3-486B-A793-57FE7120E353}">
      <dgm:prSet/>
      <dgm:spPr/>
      <dgm:t>
        <a:bodyPr/>
        <a:lstStyle/>
        <a:p>
          <a:endParaRPr lang="ru-RU"/>
        </a:p>
      </dgm:t>
    </dgm:pt>
    <dgm:pt modelId="{7E5BD5D1-B609-4EC2-86AB-9E9D0F24918B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1600" b="1" i="1" dirty="0">
              <a:solidFill>
                <a:srgbClr val="002060"/>
              </a:solidFill>
              <a:latin typeface="+mn-lt"/>
            </a:rPr>
            <a:t>снижение иждивенческих настроений со стороны населения и активизация его участия в местном развитии</a:t>
          </a:r>
        </a:p>
      </dgm:t>
    </dgm:pt>
    <dgm:pt modelId="{864C4649-B3C9-4222-B500-8B1BBA1BE058}" type="parTrans" cxnId="{D079EC45-80E7-42F0-82E4-17962E00997F}">
      <dgm:prSet/>
      <dgm:spPr/>
      <dgm:t>
        <a:bodyPr/>
        <a:lstStyle/>
        <a:p>
          <a:endParaRPr lang="ru-RU"/>
        </a:p>
      </dgm:t>
    </dgm:pt>
    <dgm:pt modelId="{1372E236-0BAA-49B1-80FB-1A5242324266}" type="sibTrans" cxnId="{D079EC45-80E7-42F0-82E4-17962E00997F}">
      <dgm:prSet/>
      <dgm:spPr/>
      <dgm:t>
        <a:bodyPr/>
        <a:lstStyle/>
        <a:p>
          <a:endParaRPr lang="ru-RU"/>
        </a:p>
      </dgm:t>
    </dgm:pt>
    <dgm:pt modelId="{9EC4235B-4BAB-45DA-93B0-D1528BB0FD5F}" type="pres">
      <dgm:prSet presAssocID="{DDFC0E6C-2F70-40E3-860A-F57E41B9D025}" presName="Name0" presStyleCnt="0">
        <dgm:presLayoutVars>
          <dgm:dir/>
          <dgm:animLvl val="lvl"/>
          <dgm:resizeHandles/>
        </dgm:presLayoutVars>
      </dgm:prSet>
      <dgm:spPr/>
    </dgm:pt>
    <dgm:pt modelId="{B24B0E8E-09D0-4F80-9276-3556F8E50D1C}" type="pres">
      <dgm:prSet presAssocID="{7E43062C-9B5A-4CCA-A0E9-6162964DB6ED}" presName="linNode" presStyleCnt="0"/>
      <dgm:spPr/>
    </dgm:pt>
    <dgm:pt modelId="{97E0D29E-BB50-49D7-96E8-B42D602865B3}" type="pres">
      <dgm:prSet presAssocID="{7E43062C-9B5A-4CCA-A0E9-6162964DB6ED}" presName="parentShp" presStyleLbl="node1" presStyleIdx="0" presStyleCnt="2">
        <dgm:presLayoutVars>
          <dgm:bulletEnabled val="1"/>
        </dgm:presLayoutVars>
      </dgm:prSet>
      <dgm:spPr/>
    </dgm:pt>
    <dgm:pt modelId="{02AC3D49-6AA6-45E9-BA3C-A5FD463F3D30}" type="pres">
      <dgm:prSet presAssocID="{7E43062C-9B5A-4CCA-A0E9-6162964DB6ED}" presName="childShp" presStyleLbl="bgAccFollowNode1" presStyleIdx="0" presStyleCnt="2">
        <dgm:presLayoutVars>
          <dgm:bulletEnabled val="1"/>
        </dgm:presLayoutVars>
      </dgm:prSet>
      <dgm:spPr/>
    </dgm:pt>
    <dgm:pt modelId="{3E00B383-014B-4DAD-B640-D5C9D1193B15}" type="pres">
      <dgm:prSet presAssocID="{808FF4E1-7763-4534-88A3-82E520749D1F}" presName="spacing" presStyleCnt="0"/>
      <dgm:spPr/>
    </dgm:pt>
    <dgm:pt modelId="{25345C24-A9BA-4C12-9DF1-CB2534BB6E44}" type="pres">
      <dgm:prSet presAssocID="{DA4B6CE3-B646-4C2C-B0B2-B5CF5DF2CD73}" presName="linNode" presStyleCnt="0"/>
      <dgm:spPr/>
    </dgm:pt>
    <dgm:pt modelId="{A8DCD773-028A-4C12-82C7-B1003D5B5EE0}" type="pres">
      <dgm:prSet presAssocID="{DA4B6CE3-B646-4C2C-B0B2-B5CF5DF2CD73}" presName="parentShp" presStyleLbl="node1" presStyleIdx="1" presStyleCnt="2">
        <dgm:presLayoutVars>
          <dgm:bulletEnabled val="1"/>
        </dgm:presLayoutVars>
      </dgm:prSet>
      <dgm:spPr/>
    </dgm:pt>
    <dgm:pt modelId="{B56B3775-C9D6-4D99-B95B-36527E39D796}" type="pres">
      <dgm:prSet presAssocID="{DA4B6CE3-B646-4C2C-B0B2-B5CF5DF2CD7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901D1B02-6201-47FF-B4E2-331E5E30DA10}" type="presOf" srcId="{7E43062C-9B5A-4CCA-A0E9-6162964DB6ED}" destId="{97E0D29E-BB50-49D7-96E8-B42D602865B3}" srcOrd="0" destOrd="0" presId="urn:microsoft.com/office/officeart/2005/8/layout/vList6"/>
    <dgm:cxn modelId="{AD938C1A-78A1-48A0-B478-43280B961E07}" type="presOf" srcId="{ADD3C371-D773-42E7-A2B1-165D046C279C}" destId="{02AC3D49-6AA6-45E9-BA3C-A5FD463F3D30}" srcOrd="0" destOrd="1" presId="urn:microsoft.com/office/officeart/2005/8/layout/vList6"/>
    <dgm:cxn modelId="{55BDD21A-3E9B-4ACC-97B5-CB089D1E2C89}" type="presOf" srcId="{F04B7066-DB98-438E-95D1-1D5636A003D0}" destId="{B56B3775-C9D6-4D99-B95B-36527E39D796}" srcOrd="0" destOrd="2" presId="urn:microsoft.com/office/officeart/2005/8/layout/vList6"/>
    <dgm:cxn modelId="{88804222-ABA3-486B-A793-57FE7120E353}" srcId="{DA4B6CE3-B646-4C2C-B0B2-B5CF5DF2CD73}" destId="{F04B7066-DB98-438E-95D1-1D5636A003D0}" srcOrd="2" destOrd="0" parTransId="{3D4CC762-9116-4210-8F5C-774782E90D22}" sibTransId="{F05E4698-8F09-4B5E-9071-F12FF074C47D}"/>
    <dgm:cxn modelId="{488EC922-9A59-4BDE-B9DB-F56790D748C6}" srcId="{7E43062C-9B5A-4CCA-A0E9-6162964DB6ED}" destId="{37D7E845-F8F4-4A99-B6AF-9924E83EB098}" srcOrd="2" destOrd="0" parTransId="{5645FC94-1EE6-49DC-A53D-FB510506A2C0}" sibTransId="{69B1E28A-1B74-4BD5-B51E-503DBBA1CD7E}"/>
    <dgm:cxn modelId="{6C5A652A-04F4-4CE0-90BF-ADA6F6E1145A}" srcId="{7E43062C-9B5A-4CCA-A0E9-6162964DB6ED}" destId="{ADD3C371-D773-42E7-A2B1-165D046C279C}" srcOrd="1" destOrd="0" parTransId="{70311594-0416-4F5C-B4D5-9321C91CDD56}" sibTransId="{287E939A-DFBD-499D-ABD2-B460A1530455}"/>
    <dgm:cxn modelId="{358C9136-9023-4670-901A-B59B2AFD99D6}" srcId="{DDFC0E6C-2F70-40E3-860A-F57E41B9D025}" destId="{DA4B6CE3-B646-4C2C-B0B2-B5CF5DF2CD73}" srcOrd="1" destOrd="0" parTransId="{33D3A7DB-DA0A-4E2F-8CC1-5C0CBCDB007A}" sibTransId="{4773C51B-C513-469E-A4DE-6AF4840F5C22}"/>
    <dgm:cxn modelId="{75E9323C-E906-435F-A0DD-242BB08D9235}" type="presOf" srcId="{E25173E2-9FF5-4A72-904F-64715759F0AF}" destId="{B56B3775-C9D6-4D99-B95B-36527E39D796}" srcOrd="0" destOrd="1" presId="urn:microsoft.com/office/officeart/2005/8/layout/vList6"/>
    <dgm:cxn modelId="{E2A27D40-8BA3-40B4-ADCE-72A7647C88E4}" srcId="{DDFC0E6C-2F70-40E3-860A-F57E41B9D025}" destId="{7E43062C-9B5A-4CCA-A0E9-6162964DB6ED}" srcOrd="0" destOrd="0" parTransId="{F685A5C1-12D9-4806-AD88-AB1291388DC1}" sibTransId="{808FF4E1-7763-4534-88A3-82E520749D1F}"/>
    <dgm:cxn modelId="{BCB68A5B-712E-40E1-9997-E3B01B13A6BB}" srcId="{DA4B6CE3-B646-4C2C-B0B2-B5CF5DF2CD73}" destId="{4115D0B3-46D1-4292-A89E-80D10A585203}" srcOrd="0" destOrd="0" parTransId="{5ED6022E-1CC3-45AE-ADC3-333AB32D0C84}" sibTransId="{D47912E2-FE4A-4EAD-99CD-0AEA574DA048}"/>
    <dgm:cxn modelId="{D079EC45-80E7-42F0-82E4-17962E00997F}" srcId="{DA4B6CE3-B646-4C2C-B0B2-B5CF5DF2CD73}" destId="{7E5BD5D1-B609-4EC2-86AB-9E9D0F24918B}" srcOrd="3" destOrd="0" parTransId="{864C4649-B3C9-4222-B500-8B1BBA1BE058}" sibTransId="{1372E236-0BAA-49B1-80FB-1A5242324266}"/>
    <dgm:cxn modelId="{012BCD72-0A66-4C60-A5FB-32C539452A19}" type="presOf" srcId="{7E5BD5D1-B609-4EC2-86AB-9E9D0F24918B}" destId="{B56B3775-C9D6-4D99-B95B-36527E39D796}" srcOrd="0" destOrd="3" presId="urn:microsoft.com/office/officeart/2005/8/layout/vList6"/>
    <dgm:cxn modelId="{37946C74-E505-4D77-A661-2958332E917B}" type="presOf" srcId="{A27B4DE5-F032-409D-A88E-82473B20B28B}" destId="{02AC3D49-6AA6-45E9-BA3C-A5FD463F3D30}" srcOrd="0" destOrd="3" presId="urn:microsoft.com/office/officeart/2005/8/layout/vList6"/>
    <dgm:cxn modelId="{48E4EA59-F886-4958-8A33-0902109D4EA3}" srcId="{7E43062C-9B5A-4CCA-A0E9-6162964DB6ED}" destId="{C8D9FE04-3840-422F-83E3-4A244624108F}" srcOrd="0" destOrd="0" parTransId="{D8335992-8569-48F2-BE7F-7AFA34212B7B}" sibTransId="{5C33D3D4-3F30-482D-8226-100A68D747B6}"/>
    <dgm:cxn modelId="{B04FB07A-D70D-43A9-AC72-D663BFA0AEB4}" type="presOf" srcId="{4115D0B3-46D1-4292-A89E-80D10A585203}" destId="{B56B3775-C9D6-4D99-B95B-36527E39D796}" srcOrd="0" destOrd="0" presId="urn:microsoft.com/office/officeart/2005/8/layout/vList6"/>
    <dgm:cxn modelId="{EF34927F-7070-40BC-A428-8AE7FA94A696}" type="presOf" srcId="{DA4B6CE3-B646-4C2C-B0B2-B5CF5DF2CD73}" destId="{A8DCD773-028A-4C12-82C7-B1003D5B5EE0}" srcOrd="0" destOrd="0" presId="urn:microsoft.com/office/officeart/2005/8/layout/vList6"/>
    <dgm:cxn modelId="{00CA1F84-16F8-4293-BF4A-B2C8DC40FC25}" srcId="{7E43062C-9B5A-4CCA-A0E9-6162964DB6ED}" destId="{A27B4DE5-F032-409D-A88E-82473B20B28B}" srcOrd="3" destOrd="0" parTransId="{BFCB65E8-2E61-4D66-B184-AC537608BDFB}" sibTransId="{A753B69D-4E74-49E1-B81F-06E3F377C9CE}"/>
    <dgm:cxn modelId="{3EF3F79C-2635-4E20-84F2-61DFC8641337}" type="presOf" srcId="{C8D9FE04-3840-422F-83E3-4A244624108F}" destId="{02AC3D49-6AA6-45E9-BA3C-A5FD463F3D30}" srcOrd="0" destOrd="0" presId="urn:microsoft.com/office/officeart/2005/8/layout/vList6"/>
    <dgm:cxn modelId="{081272B5-CFB1-4D0C-B33A-E36B37371DF0}" type="presOf" srcId="{DDFC0E6C-2F70-40E3-860A-F57E41B9D025}" destId="{9EC4235B-4BAB-45DA-93B0-D1528BB0FD5F}" srcOrd="0" destOrd="0" presId="urn:microsoft.com/office/officeart/2005/8/layout/vList6"/>
    <dgm:cxn modelId="{1DBEB8EB-8B69-4530-BC98-65C6BF5A3243}" srcId="{DA4B6CE3-B646-4C2C-B0B2-B5CF5DF2CD73}" destId="{E25173E2-9FF5-4A72-904F-64715759F0AF}" srcOrd="1" destOrd="0" parTransId="{9A134146-7F75-450E-B78B-7D75C99363FB}" sibTransId="{60847052-769B-4A9B-8C9B-866B14B08791}"/>
    <dgm:cxn modelId="{C5AE24ED-4257-4690-8CA3-EB2B8A21A109}" type="presOf" srcId="{37D7E845-F8F4-4A99-B6AF-9924E83EB098}" destId="{02AC3D49-6AA6-45E9-BA3C-A5FD463F3D30}" srcOrd="0" destOrd="2" presId="urn:microsoft.com/office/officeart/2005/8/layout/vList6"/>
    <dgm:cxn modelId="{288908CA-8471-4F38-BCE2-D21AE133B0E4}" type="presParOf" srcId="{9EC4235B-4BAB-45DA-93B0-D1528BB0FD5F}" destId="{B24B0E8E-09D0-4F80-9276-3556F8E50D1C}" srcOrd="0" destOrd="0" presId="urn:microsoft.com/office/officeart/2005/8/layout/vList6"/>
    <dgm:cxn modelId="{6C64C0F7-0CFF-4B27-83A9-FFA05FCDCE53}" type="presParOf" srcId="{B24B0E8E-09D0-4F80-9276-3556F8E50D1C}" destId="{97E0D29E-BB50-49D7-96E8-B42D602865B3}" srcOrd="0" destOrd="0" presId="urn:microsoft.com/office/officeart/2005/8/layout/vList6"/>
    <dgm:cxn modelId="{A9FE8971-A810-4C79-9C1E-B9A8DBB6F275}" type="presParOf" srcId="{B24B0E8E-09D0-4F80-9276-3556F8E50D1C}" destId="{02AC3D49-6AA6-45E9-BA3C-A5FD463F3D30}" srcOrd="1" destOrd="0" presId="urn:microsoft.com/office/officeart/2005/8/layout/vList6"/>
    <dgm:cxn modelId="{D504B6BC-9F18-4280-8598-E9003192DB52}" type="presParOf" srcId="{9EC4235B-4BAB-45DA-93B0-D1528BB0FD5F}" destId="{3E00B383-014B-4DAD-B640-D5C9D1193B15}" srcOrd="1" destOrd="0" presId="urn:microsoft.com/office/officeart/2005/8/layout/vList6"/>
    <dgm:cxn modelId="{EA824EA6-A69A-4809-8688-5DA4C5974A9C}" type="presParOf" srcId="{9EC4235B-4BAB-45DA-93B0-D1528BB0FD5F}" destId="{25345C24-A9BA-4C12-9DF1-CB2534BB6E44}" srcOrd="2" destOrd="0" presId="urn:microsoft.com/office/officeart/2005/8/layout/vList6"/>
    <dgm:cxn modelId="{ABC1F248-303D-4788-BB27-53AB2CDE21ED}" type="presParOf" srcId="{25345C24-A9BA-4C12-9DF1-CB2534BB6E44}" destId="{A8DCD773-028A-4C12-82C7-B1003D5B5EE0}" srcOrd="0" destOrd="0" presId="urn:microsoft.com/office/officeart/2005/8/layout/vList6"/>
    <dgm:cxn modelId="{FFB0902B-5779-452D-8E6C-BF027B01781D}" type="presParOf" srcId="{25345C24-A9BA-4C12-9DF1-CB2534BB6E44}" destId="{B56B3775-C9D6-4D99-B95B-36527E39D79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621518-1AC1-409D-B80B-4B347F5D87D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3368F6-FBB3-489B-9B2E-4DEE33FC9AA4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000" b="1" i="1" cap="all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Сход граждан</a:t>
          </a:r>
        </a:p>
      </dgm:t>
    </dgm:pt>
    <dgm:pt modelId="{02936395-F971-40E8-8743-9326D6DCBDBB}" type="parTrans" cxnId="{B8964134-350A-469F-8D40-59B46B873D15}">
      <dgm:prSet/>
      <dgm:spPr/>
      <dgm:t>
        <a:bodyPr/>
        <a:lstStyle/>
        <a:p>
          <a:endParaRPr lang="ru-RU"/>
        </a:p>
      </dgm:t>
    </dgm:pt>
    <dgm:pt modelId="{BCED2E9D-428F-42D0-ADFF-4DBC8AC141A0}" type="sibTrans" cxnId="{B8964134-350A-469F-8D40-59B46B873D15}">
      <dgm:prSet/>
      <dgm:spPr/>
      <dgm:t>
        <a:bodyPr/>
        <a:lstStyle/>
        <a:p>
          <a:endParaRPr lang="ru-RU"/>
        </a:p>
      </dgm:t>
    </dgm:pt>
    <dgm:pt modelId="{93B9B4F7-B4FC-4626-9CBB-42A983E2ED43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228600" algn="just">
            <a:spcAft>
              <a:spcPts val="0"/>
            </a:spcAft>
            <a:buFontTx/>
            <a:buNone/>
          </a:pPr>
          <a:r>
            <a:rPr lang="ru-RU" sz="1800" b="1" i="1" dirty="0">
              <a:solidFill>
                <a:srgbClr val="002060"/>
              </a:solidFill>
              <a:latin typeface="+mn-lt"/>
            </a:rPr>
            <a:t>На каждом таком мероприятии можно рассмотреть несколько проектов.</a:t>
          </a:r>
        </a:p>
      </dgm:t>
    </dgm:pt>
    <dgm:pt modelId="{96A9BC6F-5659-4042-A3EF-1161F51962D0}" type="parTrans" cxnId="{464FE96E-D1C6-40D0-B470-8EF1297DD29B}">
      <dgm:prSet/>
      <dgm:spPr/>
      <dgm:t>
        <a:bodyPr/>
        <a:lstStyle/>
        <a:p>
          <a:endParaRPr lang="ru-RU"/>
        </a:p>
      </dgm:t>
    </dgm:pt>
    <dgm:pt modelId="{D36CA816-70A3-429B-B188-28DAC427AD56}" type="sibTrans" cxnId="{464FE96E-D1C6-40D0-B470-8EF1297DD29B}">
      <dgm:prSet/>
      <dgm:spPr/>
      <dgm:t>
        <a:bodyPr/>
        <a:lstStyle/>
        <a:p>
          <a:endParaRPr lang="ru-RU"/>
        </a:p>
      </dgm:t>
    </dgm:pt>
    <dgm:pt modelId="{A8D8814C-188C-45F8-847D-FCB5E6CFA348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ОПРОС НАСЕЛЕНИЯ</a:t>
          </a:r>
        </a:p>
      </dgm:t>
    </dgm:pt>
    <dgm:pt modelId="{3E0F76F9-9583-4F75-9918-97DEBC28D1D4}" type="parTrans" cxnId="{B7A62E3D-5453-459E-B461-DDE0B510DE79}">
      <dgm:prSet/>
      <dgm:spPr/>
      <dgm:t>
        <a:bodyPr/>
        <a:lstStyle/>
        <a:p>
          <a:endParaRPr lang="ru-RU"/>
        </a:p>
      </dgm:t>
    </dgm:pt>
    <dgm:pt modelId="{B542CC66-C0E0-47CC-828A-0CB6ACC75B8B}" type="sibTrans" cxnId="{B7A62E3D-5453-459E-B461-DDE0B510DE79}">
      <dgm:prSet/>
      <dgm:spPr/>
      <dgm:t>
        <a:bodyPr/>
        <a:lstStyle/>
        <a:p>
          <a:endParaRPr lang="ru-RU"/>
        </a:p>
      </dgm:t>
    </dgm:pt>
    <dgm:pt modelId="{A9618E66-9D49-4832-9841-97B7962C663C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230400" algn="just">
            <a:spcAft>
              <a:spcPts val="0"/>
            </a:spcAft>
            <a:buFontTx/>
            <a:buNone/>
          </a:pPr>
          <a:r>
            <a:rPr lang="ru-RU" sz="1800" b="1" i="1" baseline="0" dirty="0">
              <a:solidFill>
                <a:srgbClr val="002060"/>
              </a:solidFill>
            </a:rPr>
            <a:t>К инициативному проекту должны быть приложены </a:t>
          </a:r>
          <a:r>
            <a:rPr lang="ru-RU" sz="1800" b="1" i="1" u="sng" baseline="0" dirty="0">
              <a:solidFill>
                <a:srgbClr val="C00000"/>
              </a:solidFill>
            </a:rPr>
            <a:t>результаты опроса</a:t>
          </a:r>
          <a:r>
            <a:rPr lang="ru-RU" sz="1800" b="1" i="1" baseline="0" dirty="0">
              <a:solidFill>
                <a:srgbClr val="C00000"/>
              </a:solidFill>
            </a:rPr>
            <a:t>. </a:t>
          </a:r>
        </a:p>
      </dgm:t>
    </dgm:pt>
    <dgm:pt modelId="{DD982BFD-2DFE-48E7-A526-1415F7CCD787}" type="parTrans" cxnId="{869CF8F1-0F8F-40B0-940B-0C0CA95384B0}">
      <dgm:prSet/>
      <dgm:spPr/>
      <dgm:t>
        <a:bodyPr/>
        <a:lstStyle/>
        <a:p>
          <a:endParaRPr lang="ru-RU"/>
        </a:p>
      </dgm:t>
    </dgm:pt>
    <dgm:pt modelId="{25735C64-120D-468E-B615-5A9F14D1EBAE}" type="sibTrans" cxnId="{869CF8F1-0F8F-40B0-940B-0C0CA95384B0}">
      <dgm:prSet/>
      <dgm:spPr/>
      <dgm:t>
        <a:bodyPr/>
        <a:lstStyle/>
        <a:p>
          <a:endParaRPr lang="ru-RU"/>
        </a:p>
      </dgm:t>
    </dgm:pt>
    <dgm:pt modelId="{87244597-3A7F-498C-843A-3C14910861AF}">
      <dgm:prSet phldrT="[Текст]" custT="1"/>
      <dgm:spPr>
        <a:solidFill>
          <a:srgbClr val="FF9999"/>
        </a:solidFill>
      </dgm:spPr>
      <dgm:t>
        <a:bodyPr/>
        <a:lstStyle/>
        <a:p>
          <a:r>
            <a: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СБОР ПОДПИСЕЙ</a:t>
          </a:r>
        </a:p>
      </dgm:t>
    </dgm:pt>
    <dgm:pt modelId="{EF8B40DE-A6CD-49CB-9C91-B3497CFA0FA2}" type="parTrans" cxnId="{AFA1C7CE-359E-4BF0-8D00-5F82C77E8C6F}">
      <dgm:prSet/>
      <dgm:spPr/>
      <dgm:t>
        <a:bodyPr/>
        <a:lstStyle/>
        <a:p>
          <a:endParaRPr lang="ru-RU"/>
        </a:p>
      </dgm:t>
    </dgm:pt>
    <dgm:pt modelId="{516B3F85-B39E-48A9-B5C2-8FEA7EB1EDBE}" type="sibTrans" cxnId="{AFA1C7CE-359E-4BF0-8D00-5F82C77E8C6F}">
      <dgm:prSet/>
      <dgm:spPr/>
      <dgm:t>
        <a:bodyPr/>
        <a:lstStyle/>
        <a:p>
          <a:endParaRPr lang="ru-RU"/>
        </a:p>
      </dgm:t>
    </dgm:pt>
    <dgm:pt modelId="{01E30FD2-B132-4046-BFBF-582B11B35C81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230400" algn="just">
            <a:spcAft>
              <a:spcPts val="0"/>
            </a:spcAft>
            <a:buFontTx/>
            <a:buNone/>
          </a:pPr>
          <a:r>
            <a:rPr lang="ru-RU" sz="1800" b="1" i="1" baseline="0" dirty="0">
              <a:solidFill>
                <a:srgbClr val="002060"/>
              </a:solidFill>
            </a:rPr>
            <a:t>К инициативному проекту должны быть приложены </a:t>
          </a:r>
          <a:r>
            <a:rPr lang="ru-RU" sz="1800" b="1" i="1" u="sng" baseline="0" dirty="0">
              <a:solidFill>
                <a:srgbClr val="C00000"/>
              </a:solidFill>
            </a:rPr>
            <a:t>подписные листы</a:t>
          </a:r>
          <a:r>
            <a:rPr lang="ru-RU" sz="1800" b="1" i="1" baseline="0" dirty="0">
              <a:solidFill>
                <a:srgbClr val="C00000"/>
              </a:solidFill>
            </a:rPr>
            <a:t>. </a:t>
          </a:r>
          <a:endParaRPr lang="ru-RU" sz="1800" dirty="0">
            <a:solidFill>
              <a:srgbClr val="C00000"/>
            </a:solidFill>
          </a:endParaRPr>
        </a:p>
      </dgm:t>
    </dgm:pt>
    <dgm:pt modelId="{D43E2170-5347-4183-9E28-EA2665273D0A}" type="parTrans" cxnId="{E314F2AF-D549-4285-9C3E-FF1E75F856D3}">
      <dgm:prSet/>
      <dgm:spPr/>
      <dgm:t>
        <a:bodyPr/>
        <a:lstStyle/>
        <a:p>
          <a:endParaRPr lang="ru-RU"/>
        </a:p>
      </dgm:t>
    </dgm:pt>
    <dgm:pt modelId="{29D26104-7433-4A69-A847-B9D9B54345C8}" type="sibTrans" cxnId="{E314F2AF-D549-4285-9C3E-FF1E75F856D3}">
      <dgm:prSet/>
      <dgm:spPr/>
      <dgm:t>
        <a:bodyPr/>
        <a:lstStyle/>
        <a:p>
          <a:endParaRPr lang="ru-RU"/>
        </a:p>
      </dgm:t>
    </dgm:pt>
    <dgm:pt modelId="{73E7331A-7E17-485A-AA3F-E5225632055E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marL="0" indent="228600" algn="just">
            <a:spcAft>
              <a:spcPts val="0"/>
            </a:spcAft>
            <a:buFontTx/>
            <a:buNone/>
          </a:pPr>
          <a:r>
            <a:rPr lang="ru-RU" sz="1800" b="1" i="1" dirty="0">
              <a:solidFill>
                <a:srgbClr val="002060"/>
              </a:solidFill>
              <a:latin typeface="+mn-lt"/>
            </a:rPr>
            <a:t>Когда проект будет передан в администрацию, вместе с ним должен быть передан и </a:t>
          </a:r>
          <a:r>
            <a:rPr lang="ru-RU" sz="1800" b="1" i="1" u="sng" dirty="0">
              <a:solidFill>
                <a:srgbClr val="C00000"/>
              </a:solidFill>
              <a:latin typeface="+mn-lt"/>
            </a:rPr>
            <a:t>протокол схода граждан</a:t>
          </a:r>
          <a:r>
            <a:rPr lang="ru-RU" sz="1800" b="1" i="1" dirty="0">
              <a:solidFill>
                <a:srgbClr val="C00000"/>
              </a:solidFill>
              <a:latin typeface="+mn-lt"/>
            </a:rPr>
            <a:t>.</a:t>
          </a:r>
        </a:p>
      </dgm:t>
    </dgm:pt>
    <dgm:pt modelId="{AC6B8686-458B-428E-AD35-3614395E9782}" type="parTrans" cxnId="{7280D48F-1780-49AF-932A-F7717D41508C}">
      <dgm:prSet/>
      <dgm:spPr/>
    </dgm:pt>
    <dgm:pt modelId="{C9F76E17-7BAC-4839-AB96-4A37EAD67BC6}" type="sibTrans" cxnId="{7280D48F-1780-49AF-932A-F7717D41508C}">
      <dgm:prSet/>
      <dgm:spPr/>
    </dgm:pt>
    <dgm:pt modelId="{054068A4-52A4-44EE-B11A-4E17761C4A47}" type="pres">
      <dgm:prSet presAssocID="{B1621518-1AC1-409D-B80B-4B347F5D87D0}" presName="Name0" presStyleCnt="0">
        <dgm:presLayoutVars>
          <dgm:dir/>
          <dgm:animLvl val="lvl"/>
          <dgm:resizeHandles val="exact"/>
        </dgm:presLayoutVars>
      </dgm:prSet>
      <dgm:spPr/>
    </dgm:pt>
    <dgm:pt modelId="{8A8B4D34-7D30-4FC5-8C09-9D114DC4A87F}" type="pres">
      <dgm:prSet presAssocID="{CB3368F6-FBB3-489B-9B2E-4DEE33FC9AA4}" presName="composite" presStyleCnt="0"/>
      <dgm:spPr/>
    </dgm:pt>
    <dgm:pt modelId="{781C6E9B-DA3F-4DD0-A662-DD5CD1530374}" type="pres">
      <dgm:prSet presAssocID="{CB3368F6-FBB3-489B-9B2E-4DEE33FC9AA4}" presName="parTx" presStyleLbl="alignNode1" presStyleIdx="0" presStyleCnt="3" custLinFactNeighborX="-344">
        <dgm:presLayoutVars>
          <dgm:chMax val="0"/>
          <dgm:chPref val="0"/>
          <dgm:bulletEnabled val="1"/>
        </dgm:presLayoutVars>
      </dgm:prSet>
      <dgm:spPr/>
    </dgm:pt>
    <dgm:pt modelId="{D233C742-8E9D-4C16-B42A-ECEB3CAEA5D5}" type="pres">
      <dgm:prSet presAssocID="{CB3368F6-FBB3-489B-9B2E-4DEE33FC9AA4}" presName="desTx" presStyleLbl="alignAccFollowNode1" presStyleIdx="0" presStyleCnt="3">
        <dgm:presLayoutVars>
          <dgm:bulletEnabled val="1"/>
        </dgm:presLayoutVars>
      </dgm:prSet>
      <dgm:spPr/>
    </dgm:pt>
    <dgm:pt modelId="{EF83CD38-03D1-4497-B9D2-C0073095A8F7}" type="pres">
      <dgm:prSet presAssocID="{BCED2E9D-428F-42D0-ADFF-4DBC8AC141A0}" presName="space" presStyleCnt="0"/>
      <dgm:spPr/>
    </dgm:pt>
    <dgm:pt modelId="{D132156A-93DC-4C10-9EA2-0BBD5B36B66C}" type="pres">
      <dgm:prSet presAssocID="{A8D8814C-188C-45F8-847D-FCB5E6CFA348}" presName="composite" presStyleCnt="0"/>
      <dgm:spPr/>
    </dgm:pt>
    <dgm:pt modelId="{72C1E09E-25C2-4C2C-8A78-46E574533854}" type="pres">
      <dgm:prSet presAssocID="{A8D8814C-188C-45F8-847D-FCB5E6CFA3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0B391A6-8884-45DA-95F6-8FB870166FEE}" type="pres">
      <dgm:prSet presAssocID="{A8D8814C-188C-45F8-847D-FCB5E6CFA348}" presName="desTx" presStyleLbl="alignAccFollowNode1" presStyleIdx="1" presStyleCnt="3">
        <dgm:presLayoutVars>
          <dgm:bulletEnabled val="1"/>
        </dgm:presLayoutVars>
      </dgm:prSet>
      <dgm:spPr/>
    </dgm:pt>
    <dgm:pt modelId="{9C1C6CDF-D200-438B-91C5-76F3C25AA5AB}" type="pres">
      <dgm:prSet presAssocID="{B542CC66-C0E0-47CC-828A-0CB6ACC75B8B}" presName="space" presStyleCnt="0"/>
      <dgm:spPr/>
    </dgm:pt>
    <dgm:pt modelId="{43A958E3-36CA-4C34-8FED-409932086404}" type="pres">
      <dgm:prSet presAssocID="{87244597-3A7F-498C-843A-3C14910861AF}" presName="composite" presStyleCnt="0"/>
      <dgm:spPr/>
    </dgm:pt>
    <dgm:pt modelId="{1AFF9280-EA76-4514-97EA-579E0A5931F5}" type="pres">
      <dgm:prSet presAssocID="{87244597-3A7F-498C-843A-3C14910861A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D2119B1-6D8E-47BB-99D3-E3F681301DE8}" type="pres">
      <dgm:prSet presAssocID="{87244597-3A7F-498C-843A-3C14910861AF}" presName="desTx" presStyleLbl="alignAccFollowNode1" presStyleIdx="2" presStyleCnt="3" custLinFactNeighborX="103" custLinFactNeighborY="35857">
        <dgm:presLayoutVars>
          <dgm:bulletEnabled val="1"/>
        </dgm:presLayoutVars>
      </dgm:prSet>
      <dgm:spPr/>
    </dgm:pt>
  </dgm:ptLst>
  <dgm:cxnLst>
    <dgm:cxn modelId="{36E1CA09-B8A9-4250-B387-20CCC9065F95}" type="presOf" srcId="{01E30FD2-B132-4046-BFBF-582B11B35C81}" destId="{8D2119B1-6D8E-47BB-99D3-E3F681301DE8}" srcOrd="0" destOrd="0" presId="urn:microsoft.com/office/officeart/2005/8/layout/hList1"/>
    <dgm:cxn modelId="{4664E10B-2CD0-4A8C-8D93-3093182B9C96}" type="presOf" srcId="{73E7331A-7E17-485A-AA3F-E5225632055E}" destId="{D233C742-8E9D-4C16-B42A-ECEB3CAEA5D5}" srcOrd="0" destOrd="1" presId="urn:microsoft.com/office/officeart/2005/8/layout/hList1"/>
    <dgm:cxn modelId="{B8964134-350A-469F-8D40-59B46B873D15}" srcId="{B1621518-1AC1-409D-B80B-4B347F5D87D0}" destId="{CB3368F6-FBB3-489B-9B2E-4DEE33FC9AA4}" srcOrd="0" destOrd="0" parTransId="{02936395-F971-40E8-8743-9326D6DCBDBB}" sibTransId="{BCED2E9D-428F-42D0-ADFF-4DBC8AC141A0}"/>
    <dgm:cxn modelId="{B7A62E3D-5453-459E-B461-DDE0B510DE79}" srcId="{B1621518-1AC1-409D-B80B-4B347F5D87D0}" destId="{A8D8814C-188C-45F8-847D-FCB5E6CFA348}" srcOrd="1" destOrd="0" parTransId="{3E0F76F9-9583-4F75-9918-97DEBC28D1D4}" sibTransId="{B542CC66-C0E0-47CC-828A-0CB6ACC75B8B}"/>
    <dgm:cxn modelId="{464FE96E-D1C6-40D0-B470-8EF1297DD29B}" srcId="{CB3368F6-FBB3-489B-9B2E-4DEE33FC9AA4}" destId="{93B9B4F7-B4FC-4626-9CBB-42A983E2ED43}" srcOrd="0" destOrd="0" parTransId="{96A9BC6F-5659-4042-A3EF-1161F51962D0}" sibTransId="{D36CA816-70A3-429B-B188-28DAC427AD56}"/>
    <dgm:cxn modelId="{62E63A81-028F-4CCE-89E2-7D36A6AEF939}" type="presOf" srcId="{93B9B4F7-B4FC-4626-9CBB-42A983E2ED43}" destId="{D233C742-8E9D-4C16-B42A-ECEB3CAEA5D5}" srcOrd="0" destOrd="0" presId="urn:microsoft.com/office/officeart/2005/8/layout/hList1"/>
    <dgm:cxn modelId="{B9E15281-A302-4AFD-9394-D016AF0C6A9E}" type="presOf" srcId="{A9618E66-9D49-4832-9841-97B7962C663C}" destId="{60B391A6-8884-45DA-95F6-8FB870166FEE}" srcOrd="0" destOrd="0" presId="urn:microsoft.com/office/officeart/2005/8/layout/hList1"/>
    <dgm:cxn modelId="{204D168B-9ED3-40AF-9CAC-AFB46FE66EB0}" type="presOf" srcId="{CB3368F6-FBB3-489B-9B2E-4DEE33FC9AA4}" destId="{781C6E9B-DA3F-4DD0-A662-DD5CD1530374}" srcOrd="0" destOrd="0" presId="urn:microsoft.com/office/officeart/2005/8/layout/hList1"/>
    <dgm:cxn modelId="{7280D48F-1780-49AF-932A-F7717D41508C}" srcId="{CB3368F6-FBB3-489B-9B2E-4DEE33FC9AA4}" destId="{73E7331A-7E17-485A-AA3F-E5225632055E}" srcOrd="1" destOrd="0" parTransId="{AC6B8686-458B-428E-AD35-3614395E9782}" sibTransId="{C9F76E17-7BAC-4839-AB96-4A37EAD67BC6}"/>
    <dgm:cxn modelId="{E314F2AF-D549-4285-9C3E-FF1E75F856D3}" srcId="{87244597-3A7F-498C-843A-3C14910861AF}" destId="{01E30FD2-B132-4046-BFBF-582B11B35C81}" srcOrd="0" destOrd="0" parTransId="{D43E2170-5347-4183-9E28-EA2665273D0A}" sibTransId="{29D26104-7433-4A69-A847-B9D9B54345C8}"/>
    <dgm:cxn modelId="{AFA1C7CE-359E-4BF0-8D00-5F82C77E8C6F}" srcId="{B1621518-1AC1-409D-B80B-4B347F5D87D0}" destId="{87244597-3A7F-498C-843A-3C14910861AF}" srcOrd="2" destOrd="0" parTransId="{EF8B40DE-A6CD-49CB-9C91-B3497CFA0FA2}" sibTransId="{516B3F85-B39E-48A9-B5C2-8FEA7EB1EDBE}"/>
    <dgm:cxn modelId="{458975DA-FF42-4835-BF2C-B231A22B5076}" type="presOf" srcId="{87244597-3A7F-498C-843A-3C14910861AF}" destId="{1AFF9280-EA76-4514-97EA-579E0A5931F5}" srcOrd="0" destOrd="0" presId="urn:microsoft.com/office/officeart/2005/8/layout/hList1"/>
    <dgm:cxn modelId="{03C7E7DB-DCE0-4A83-B666-6463AA3A6E12}" type="presOf" srcId="{B1621518-1AC1-409D-B80B-4B347F5D87D0}" destId="{054068A4-52A4-44EE-B11A-4E17761C4A47}" srcOrd="0" destOrd="0" presId="urn:microsoft.com/office/officeart/2005/8/layout/hList1"/>
    <dgm:cxn modelId="{A11C27E2-9D98-475E-9AC7-2168011DA131}" type="presOf" srcId="{A8D8814C-188C-45F8-847D-FCB5E6CFA348}" destId="{72C1E09E-25C2-4C2C-8A78-46E574533854}" srcOrd="0" destOrd="0" presId="urn:microsoft.com/office/officeart/2005/8/layout/hList1"/>
    <dgm:cxn modelId="{869CF8F1-0F8F-40B0-940B-0C0CA95384B0}" srcId="{A8D8814C-188C-45F8-847D-FCB5E6CFA348}" destId="{A9618E66-9D49-4832-9841-97B7962C663C}" srcOrd="0" destOrd="0" parTransId="{DD982BFD-2DFE-48E7-A526-1415F7CCD787}" sibTransId="{25735C64-120D-468E-B615-5A9F14D1EBAE}"/>
    <dgm:cxn modelId="{E250E285-634D-40B0-B33A-C6B079679F71}" type="presParOf" srcId="{054068A4-52A4-44EE-B11A-4E17761C4A47}" destId="{8A8B4D34-7D30-4FC5-8C09-9D114DC4A87F}" srcOrd="0" destOrd="0" presId="urn:microsoft.com/office/officeart/2005/8/layout/hList1"/>
    <dgm:cxn modelId="{F09B67B2-6647-4A17-8A67-9859A354E8BD}" type="presParOf" srcId="{8A8B4D34-7D30-4FC5-8C09-9D114DC4A87F}" destId="{781C6E9B-DA3F-4DD0-A662-DD5CD1530374}" srcOrd="0" destOrd="0" presId="urn:microsoft.com/office/officeart/2005/8/layout/hList1"/>
    <dgm:cxn modelId="{CD051B69-9BF9-46FB-8CBA-7241E5044CDE}" type="presParOf" srcId="{8A8B4D34-7D30-4FC5-8C09-9D114DC4A87F}" destId="{D233C742-8E9D-4C16-B42A-ECEB3CAEA5D5}" srcOrd="1" destOrd="0" presId="urn:microsoft.com/office/officeart/2005/8/layout/hList1"/>
    <dgm:cxn modelId="{0F1380FD-7048-4F93-9FFF-1D1351E5BFB5}" type="presParOf" srcId="{054068A4-52A4-44EE-B11A-4E17761C4A47}" destId="{EF83CD38-03D1-4497-B9D2-C0073095A8F7}" srcOrd="1" destOrd="0" presId="urn:microsoft.com/office/officeart/2005/8/layout/hList1"/>
    <dgm:cxn modelId="{1C1B0770-63D9-4D67-B791-99C3874E819C}" type="presParOf" srcId="{054068A4-52A4-44EE-B11A-4E17761C4A47}" destId="{D132156A-93DC-4C10-9EA2-0BBD5B36B66C}" srcOrd="2" destOrd="0" presId="urn:microsoft.com/office/officeart/2005/8/layout/hList1"/>
    <dgm:cxn modelId="{9FB616F8-0515-41AA-8EDE-F5A2067E7302}" type="presParOf" srcId="{D132156A-93DC-4C10-9EA2-0BBD5B36B66C}" destId="{72C1E09E-25C2-4C2C-8A78-46E574533854}" srcOrd="0" destOrd="0" presId="urn:microsoft.com/office/officeart/2005/8/layout/hList1"/>
    <dgm:cxn modelId="{7BD7A0B5-332B-40CE-9596-7F68A2EF2256}" type="presParOf" srcId="{D132156A-93DC-4C10-9EA2-0BBD5B36B66C}" destId="{60B391A6-8884-45DA-95F6-8FB870166FEE}" srcOrd="1" destOrd="0" presId="urn:microsoft.com/office/officeart/2005/8/layout/hList1"/>
    <dgm:cxn modelId="{76406445-AB54-4CC6-9F6F-5E03E6B977EA}" type="presParOf" srcId="{054068A4-52A4-44EE-B11A-4E17761C4A47}" destId="{9C1C6CDF-D200-438B-91C5-76F3C25AA5AB}" srcOrd="3" destOrd="0" presId="urn:microsoft.com/office/officeart/2005/8/layout/hList1"/>
    <dgm:cxn modelId="{09EA0775-CD28-4A2D-9A45-CAAAB0FE2AD4}" type="presParOf" srcId="{054068A4-52A4-44EE-B11A-4E17761C4A47}" destId="{43A958E3-36CA-4C34-8FED-409932086404}" srcOrd="4" destOrd="0" presId="urn:microsoft.com/office/officeart/2005/8/layout/hList1"/>
    <dgm:cxn modelId="{5B828F89-48C4-47D0-8168-4F9436F342DF}" type="presParOf" srcId="{43A958E3-36CA-4C34-8FED-409932086404}" destId="{1AFF9280-EA76-4514-97EA-579E0A5931F5}" srcOrd="0" destOrd="0" presId="urn:microsoft.com/office/officeart/2005/8/layout/hList1"/>
    <dgm:cxn modelId="{82B74A02-D6B6-4AED-B7C4-CD67EDECCC0A}" type="presParOf" srcId="{43A958E3-36CA-4C34-8FED-409932086404}" destId="{8D2119B1-6D8E-47BB-99D3-E3F681301DE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A5A55-D5DF-4758-B202-AE3FA1D165A1}">
      <dsp:nvSpPr>
        <dsp:cNvPr id="0" name=""/>
        <dsp:cNvSpPr/>
      </dsp:nvSpPr>
      <dsp:spPr>
        <a:xfrm>
          <a:off x="36099" y="475368"/>
          <a:ext cx="2020453" cy="164516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rgbClr val="002060"/>
              </a:solidFill>
              <a:latin typeface="+mn-lt"/>
            </a:rPr>
            <a:t>Предусмотрено в бюджете города 500 тыс. рублей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>
              <a:solidFill>
                <a:srgbClr val="002060"/>
              </a:solidFill>
              <a:latin typeface="+mn-lt"/>
            </a:rPr>
            <a:t>(в том числе для каждого поселения по 500 тыс. рублей)</a:t>
          </a:r>
          <a:endParaRPr lang="ru-RU" sz="1200" b="0" kern="1200" dirty="0">
            <a:solidFill>
              <a:srgbClr val="002060"/>
            </a:solidFill>
            <a:latin typeface="+mn-lt"/>
          </a:endParaRPr>
        </a:p>
      </dsp:txBody>
      <dsp:txXfrm>
        <a:off x="84284" y="523553"/>
        <a:ext cx="1924083" cy="1548792"/>
      </dsp:txXfrm>
    </dsp:sp>
    <dsp:sp modelId="{ED119340-AFA0-4BB5-9C14-5267F58DAA2C}">
      <dsp:nvSpPr>
        <dsp:cNvPr id="0" name=""/>
        <dsp:cNvSpPr/>
      </dsp:nvSpPr>
      <dsp:spPr>
        <a:xfrm rot="9669">
          <a:off x="2227426" y="1051314"/>
          <a:ext cx="411654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227426" y="1151354"/>
        <a:ext cx="288158" cy="300644"/>
      </dsp:txXfrm>
    </dsp:sp>
    <dsp:sp modelId="{1583760B-CDAC-4ED6-ACDA-EDAAE01DD57B}">
      <dsp:nvSpPr>
        <dsp:cNvPr id="0" name=""/>
        <dsp:cNvSpPr/>
      </dsp:nvSpPr>
      <dsp:spPr>
        <a:xfrm>
          <a:off x="2833255" y="507639"/>
          <a:ext cx="2020453" cy="159635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+mn-lt"/>
            </a:rPr>
            <a:t>Порядок выдвижения, внесения, обсуждения, рассмотрения инициативных проектов, а также проведения их конкурсного отбора (решение Совета депутатов от 23.11.2023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rgbClr val="002060"/>
              </a:solidFill>
              <a:latin typeface="+mn-lt"/>
            </a:rPr>
            <a:t>№ 26)</a:t>
          </a:r>
        </a:p>
      </dsp:txBody>
      <dsp:txXfrm>
        <a:off x="2880011" y="554395"/>
        <a:ext cx="1926941" cy="1502844"/>
      </dsp:txXfrm>
    </dsp:sp>
    <dsp:sp modelId="{CFE0CD65-1761-4FB0-961E-0C4398E2E939}">
      <dsp:nvSpPr>
        <dsp:cNvPr id="0" name=""/>
        <dsp:cNvSpPr/>
      </dsp:nvSpPr>
      <dsp:spPr>
        <a:xfrm>
          <a:off x="5031509" y="1055281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031509" y="1155495"/>
        <a:ext cx="299835" cy="300644"/>
      </dsp:txXfrm>
    </dsp:sp>
    <dsp:sp modelId="{21366EF0-380B-424A-9C5D-FDBBD5C27798}">
      <dsp:nvSpPr>
        <dsp:cNvPr id="0" name=""/>
        <dsp:cNvSpPr/>
      </dsp:nvSpPr>
      <dsp:spPr>
        <a:xfrm>
          <a:off x="5661890" y="529157"/>
          <a:ext cx="2020453" cy="155332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rgbClr val="002060"/>
              </a:solidFill>
              <a:latin typeface="+mn-lt"/>
            </a:rPr>
            <a:t>Извещение о проведении конкурса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rgbClr val="002060"/>
              </a:solidFill>
              <a:latin typeface="+mn-lt"/>
            </a:rPr>
            <a:t>(официальный сайт, социальные сети, газет «Край Дорогобужский»</a:t>
          </a:r>
          <a:endParaRPr lang="ru-RU" sz="1200" kern="1200" dirty="0">
            <a:solidFill>
              <a:srgbClr val="002060"/>
            </a:solidFill>
            <a:latin typeface="+mn-lt"/>
          </a:endParaRPr>
        </a:p>
      </dsp:txBody>
      <dsp:txXfrm>
        <a:off x="5707385" y="574652"/>
        <a:ext cx="1929463" cy="1462330"/>
      </dsp:txXfrm>
    </dsp:sp>
    <dsp:sp modelId="{90D897B1-1463-4A79-A1EE-052938270549}">
      <dsp:nvSpPr>
        <dsp:cNvPr id="0" name=""/>
        <dsp:cNvSpPr/>
      </dsp:nvSpPr>
      <dsp:spPr>
        <a:xfrm>
          <a:off x="7860144" y="1055281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7860144" y="1155495"/>
        <a:ext cx="299835" cy="300644"/>
      </dsp:txXfrm>
    </dsp:sp>
    <dsp:sp modelId="{35568ACF-0C4A-43B7-A31E-D05E351A7D1A}">
      <dsp:nvSpPr>
        <dsp:cNvPr id="0" name=""/>
        <dsp:cNvSpPr/>
      </dsp:nvSpPr>
      <dsp:spPr>
        <a:xfrm>
          <a:off x="8490525" y="518398"/>
          <a:ext cx="2020453" cy="1574838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kern="1200" dirty="0">
              <a:solidFill>
                <a:srgbClr val="002060"/>
              </a:solidFill>
              <a:latin typeface="+mn-lt"/>
            </a:rPr>
            <a:t>Участники конкурса</a:t>
          </a:r>
          <a:r>
            <a:rPr lang="ru-RU" sz="1200" kern="1200" dirty="0">
              <a:solidFill>
                <a:srgbClr val="002060"/>
              </a:solidFill>
              <a:latin typeface="+mn-lt"/>
            </a:rPr>
            <a:t>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+mn-lt"/>
            </a:rPr>
            <a:t>- индивидуальные предприниматели;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+mn-lt"/>
            </a:rPr>
            <a:t>- юридические лица;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+mn-lt"/>
            </a:rPr>
            <a:t>- общественные организации;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+mn-lt"/>
            </a:rPr>
            <a:t>- инициативные группы граждан.</a:t>
          </a:r>
        </a:p>
      </dsp:txBody>
      <dsp:txXfrm>
        <a:off x="8536650" y="564523"/>
        <a:ext cx="1928203" cy="1482588"/>
      </dsp:txXfrm>
    </dsp:sp>
    <dsp:sp modelId="{4FA8D103-B78B-4FA9-A060-B6991760B21C}">
      <dsp:nvSpPr>
        <dsp:cNvPr id="0" name=""/>
        <dsp:cNvSpPr/>
      </dsp:nvSpPr>
      <dsp:spPr>
        <a:xfrm rot="5400000">
          <a:off x="9251609" y="2298678"/>
          <a:ext cx="498285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-5400000">
        <a:off x="9350430" y="2300072"/>
        <a:ext cx="300644" cy="348800"/>
      </dsp:txXfrm>
    </dsp:sp>
    <dsp:sp modelId="{1321CE71-054A-488B-8F6A-D363D881D30E}">
      <dsp:nvSpPr>
        <dsp:cNvPr id="0" name=""/>
        <dsp:cNvSpPr/>
      </dsp:nvSpPr>
      <dsp:spPr>
        <a:xfrm>
          <a:off x="8490525" y="3033397"/>
          <a:ext cx="2020453" cy="163799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rgbClr val="002060"/>
              </a:solidFill>
              <a:latin typeface="+mn-lt"/>
            </a:rPr>
            <a:t>ИНИЦИАТИВА + ПРОЕКТ</a:t>
          </a:r>
          <a:endParaRPr lang="ru-RU" sz="1600" b="1" kern="1200" dirty="0">
            <a:solidFill>
              <a:srgbClr val="002060"/>
            </a:solidFill>
            <a:latin typeface="+mn-lt"/>
          </a:endParaRPr>
        </a:p>
      </dsp:txBody>
      <dsp:txXfrm>
        <a:off x="8538500" y="3081372"/>
        <a:ext cx="1924503" cy="1542047"/>
      </dsp:txXfrm>
    </dsp:sp>
    <dsp:sp modelId="{18C093DC-A012-4CC3-85B3-B412A0DA0839}">
      <dsp:nvSpPr>
        <dsp:cNvPr id="0" name=""/>
        <dsp:cNvSpPr/>
      </dsp:nvSpPr>
      <dsp:spPr>
        <a:xfrm rot="10800000">
          <a:off x="7884389" y="3601860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8012890" y="3702074"/>
        <a:ext cx="299835" cy="300644"/>
      </dsp:txXfrm>
    </dsp:sp>
    <dsp:sp modelId="{FE70A28F-B12A-4478-AF61-4FA29E301905}">
      <dsp:nvSpPr>
        <dsp:cNvPr id="0" name=""/>
        <dsp:cNvSpPr/>
      </dsp:nvSpPr>
      <dsp:spPr>
        <a:xfrm>
          <a:off x="5661890" y="2979609"/>
          <a:ext cx="2020453" cy="174557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rgbClr val="002060"/>
              </a:solidFill>
              <a:latin typeface="+mn-lt"/>
            </a:rPr>
            <a:t>Конкурсная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>
              <a:solidFill>
                <a:srgbClr val="002060"/>
              </a:solidFill>
              <a:latin typeface="+mn-lt"/>
            </a:rPr>
            <a:t> заявка</a:t>
          </a:r>
          <a:endParaRPr lang="ru-RU" sz="1800" b="1" kern="1200" dirty="0">
            <a:solidFill>
              <a:srgbClr val="002060"/>
            </a:solidFill>
            <a:latin typeface="+mn-lt"/>
          </a:endParaRPr>
        </a:p>
      </dsp:txBody>
      <dsp:txXfrm>
        <a:off x="5713016" y="3030735"/>
        <a:ext cx="1918201" cy="1643322"/>
      </dsp:txXfrm>
    </dsp:sp>
    <dsp:sp modelId="{86CCB47F-7A74-47FB-89F5-A60A2EBAFF1F}">
      <dsp:nvSpPr>
        <dsp:cNvPr id="0" name=""/>
        <dsp:cNvSpPr/>
      </dsp:nvSpPr>
      <dsp:spPr>
        <a:xfrm rot="10800000">
          <a:off x="5055754" y="3601860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 rot="10800000">
        <a:off x="5184255" y="3702074"/>
        <a:ext cx="299835" cy="300644"/>
      </dsp:txXfrm>
    </dsp:sp>
    <dsp:sp modelId="{307D8953-C10B-4771-8C00-28D1FE71609F}">
      <dsp:nvSpPr>
        <dsp:cNvPr id="0" name=""/>
        <dsp:cNvSpPr/>
      </dsp:nvSpPr>
      <dsp:spPr>
        <a:xfrm>
          <a:off x="2833255" y="2979609"/>
          <a:ext cx="2020453" cy="174557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Комиссия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 (конкурсный отбор заявок)</a:t>
          </a:r>
        </a:p>
      </dsp:txBody>
      <dsp:txXfrm>
        <a:off x="2884381" y="3030735"/>
        <a:ext cx="1918201" cy="1643322"/>
      </dsp:txXfrm>
    </dsp:sp>
    <dsp:sp modelId="{8EF72858-083D-4139-8138-B51AD93F34A1}">
      <dsp:nvSpPr>
        <dsp:cNvPr id="0" name=""/>
        <dsp:cNvSpPr/>
      </dsp:nvSpPr>
      <dsp:spPr>
        <a:xfrm rot="10839154">
          <a:off x="2223640" y="3585864"/>
          <a:ext cx="430813" cy="50107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352880" y="3686814"/>
        <a:ext cx="301569" cy="300644"/>
      </dsp:txXfrm>
    </dsp:sp>
    <dsp:sp modelId="{CBFCBD63-0C17-44C1-A4A6-0F93A3A2AA38}">
      <dsp:nvSpPr>
        <dsp:cNvPr id="0" name=""/>
        <dsp:cNvSpPr/>
      </dsp:nvSpPr>
      <dsp:spPr>
        <a:xfrm>
          <a:off x="0" y="2904309"/>
          <a:ext cx="2020453" cy="183163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solidFill>
                <a:srgbClr val="002060"/>
              </a:solidFill>
            </a:rPr>
            <a:t>Реализация проекта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53647" y="2957956"/>
        <a:ext cx="1913159" cy="1724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30C34-A94D-4DB0-B493-337257FFB67F}">
      <dsp:nvSpPr>
        <dsp:cNvPr id="0" name=""/>
        <dsp:cNvSpPr/>
      </dsp:nvSpPr>
      <dsp:spPr>
        <a:xfrm>
          <a:off x="160222" y="10591"/>
          <a:ext cx="3655123" cy="3655123"/>
        </a:xfrm>
        <a:prstGeom prst="pie">
          <a:avLst>
            <a:gd name="adj1" fmla="val 16200000"/>
            <a:gd name="adj2" fmla="val 0"/>
          </a:avLst>
        </a:prstGeom>
        <a:solidFill>
          <a:srgbClr val="FF99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2060"/>
              </a:solidFill>
              <a:latin typeface="+mn-lt"/>
            </a:rPr>
            <a:t>ПЛАНИРОВАНИЕ</a:t>
          </a:r>
        </a:p>
      </dsp:txBody>
      <dsp:txXfrm>
        <a:off x="2100483" y="768159"/>
        <a:ext cx="1348914" cy="1000807"/>
      </dsp:txXfrm>
    </dsp:sp>
    <dsp:sp modelId="{79B8F3F3-0EF9-46AF-9FD4-54D0A5CD338B}">
      <dsp:nvSpPr>
        <dsp:cNvPr id="0" name=""/>
        <dsp:cNvSpPr/>
      </dsp:nvSpPr>
      <dsp:spPr>
        <a:xfrm>
          <a:off x="117201" y="36475"/>
          <a:ext cx="3655123" cy="3655123"/>
        </a:xfrm>
        <a:prstGeom prst="pie">
          <a:avLst>
            <a:gd name="adj1" fmla="val 0"/>
            <a:gd name="adj2" fmla="val 5400000"/>
          </a:avLst>
        </a:prstGeom>
        <a:solidFill>
          <a:srgbClr val="CC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+mn-lt"/>
            </a:rPr>
            <a:t>ОРГАНИЗАЦИЯ</a:t>
          </a:r>
        </a:p>
      </dsp:txBody>
      <dsp:txXfrm>
        <a:off x="2057462" y="1933223"/>
        <a:ext cx="1348914" cy="1000807"/>
      </dsp:txXfrm>
    </dsp:sp>
    <dsp:sp modelId="{74F40D40-CB3D-4619-A595-5AA00B9BB235}">
      <dsp:nvSpPr>
        <dsp:cNvPr id="0" name=""/>
        <dsp:cNvSpPr/>
      </dsp:nvSpPr>
      <dsp:spPr>
        <a:xfrm>
          <a:off x="86090" y="25692"/>
          <a:ext cx="3655123" cy="3655123"/>
        </a:xfrm>
        <a:prstGeom prst="pie">
          <a:avLst>
            <a:gd name="adj1" fmla="val 5400000"/>
            <a:gd name="adj2" fmla="val 10800000"/>
          </a:avLst>
        </a:prstGeom>
        <a:solidFill>
          <a:srgbClr val="66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+mn-lt"/>
            </a:rPr>
            <a:t>КОНТРОЛЬ, МОНИТОРИНГ</a:t>
          </a:r>
        </a:p>
      </dsp:txBody>
      <dsp:txXfrm>
        <a:off x="452038" y="1922440"/>
        <a:ext cx="1348914" cy="1000807"/>
      </dsp:txXfrm>
    </dsp:sp>
    <dsp:sp modelId="{468EE883-A2CB-47F3-AC21-721AD655724D}">
      <dsp:nvSpPr>
        <dsp:cNvPr id="0" name=""/>
        <dsp:cNvSpPr/>
      </dsp:nvSpPr>
      <dsp:spPr>
        <a:xfrm>
          <a:off x="91317" y="-21682"/>
          <a:ext cx="3655123" cy="365512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МОТИВАЦИЯ</a:t>
          </a:r>
        </a:p>
      </dsp:txBody>
      <dsp:txXfrm>
        <a:off x="457265" y="735884"/>
        <a:ext cx="1348914" cy="1000807"/>
      </dsp:txXfrm>
    </dsp:sp>
    <dsp:sp modelId="{68D47363-D8BF-4EB2-9AC1-992CBDA3FAE9}">
      <dsp:nvSpPr>
        <dsp:cNvPr id="0" name=""/>
        <dsp:cNvSpPr/>
      </dsp:nvSpPr>
      <dsp:spPr>
        <a:xfrm>
          <a:off x="-66047" y="-211960"/>
          <a:ext cx="4107663" cy="410022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45D9A8-A01D-4F36-BC0B-607C2D57A8C7}">
      <dsp:nvSpPr>
        <dsp:cNvPr id="0" name=""/>
        <dsp:cNvSpPr/>
      </dsp:nvSpPr>
      <dsp:spPr>
        <a:xfrm>
          <a:off x="-109068" y="-189794"/>
          <a:ext cx="4107663" cy="410766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823A33-90A4-44CD-8016-E91047BC9154}">
      <dsp:nvSpPr>
        <dsp:cNvPr id="0" name=""/>
        <dsp:cNvSpPr/>
      </dsp:nvSpPr>
      <dsp:spPr>
        <a:xfrm>
          <a:off x="-140178" y="-200576"/>
          <a:ext cx="4107663" cy="410766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DD6819-7A12-40DB-9765-462E907AF491}">
      <dsp:nvSpPr>
        <dsp:cNvPr id="0" name=""/>
        <dsp:cNvSpPr/>
      </dsp:nvSpPr>
      <dsp:spPr>
        <a:xfrm>
          <a:off x="-134951" y="-247952"/>
          <a:ext cx="4107663" cy="410766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C3D49-6AA6-45E9-BA3C-A5FD463F3D30}">
      <dsp:nvSpPr>
        <dsp:cNvPr id="0" name=""/>
        <dsp:cNvSpPr/>
      </dsp:nvSpPr>
      <dsp:spPr>
        <a:xfrm>
          <a:off x="4206240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2060"/>
              </a:solidFill>
            </a:rPr>
            <a:t>повышение эффективности расходования бюджетных средств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2060"/>
              </a:solidFill>
            </a:rPr>
            <a:t>повышение сохранности реализованных проектов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>
              <a:solidFill>
                <a:srgbClr val="002060"/>
              </a:solidFill>
            </a:rPr>
            <a:t>привлечение дополнительного финансирования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i="1" kern="1200" dirty="0">
            <a:solidFill>
              <a:srgbClr val="002060"/>
            </a:solidFill>
          </a:endParaRPr>
        </a:p>
      </dsp:txBody>
      <dsp:txXfrm>
        <a:off x="4206240" y="259476"/>
        <a:ext cx="5532525" cy="1553669"/>
      </dsp:txXfrm>
    </dsp:sp>
    <dsp:sp modelId="{97E0D29E-BB50-49D7-96E8-B42D602865B3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rgbClr val="CC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ЭКОНОМИЧЕСКИЕ</a:t>
          </a:r>
        </a:p>
      </dsp:txBody>
      <dsp:txXfrm>
        <a:off x="101125" y="101656"/>
        <a:ext cx="4003990" cy="1869309"/>
      </dsp:txXfrm>
    </dsp:sp>
    <dsp:sp modelId="{B56B3775-C9D6-4D99-B95B-36527E39D796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rgbClr val="002060"/>
              </a:solidFill>
              <a:latin typeface="+mn-lt"/>
            </a:rPr>
            <a:t>формирование лояльности граждан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rgbClr val="002060"/>
              </a:solidFill>
              <a:latin typeface="+mn-lt"/>
            </a:rPr>
            <a:t>рост вовлеченности граждан в бюджетный процесс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rgbClr val="002060"/>
              </a:solidFill>
              <a:latin typeface="+mn-lt"/>
            </a:rPr>
            <a:t>повышение уровня доверия к власти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i="1" kern="1200" dirty="0">
              <a:solidFill>
                <a:srgbClr val="002060"/>
              </a:solidFill>
              <a:latin typeface="+mn-lt"/>
            </a:rPr>
            <a:t>снижение иждивенческих настроений со стороны населения и активизация его участия в местном развитии</a:t>
          </a:r>
        </a:p>
      </dsp:txBody>
      <dsp:txXfrm>
        <a:off x="4206240" y="2538191"/>
        <a:ext cx="5532525" cy="1553669"/>
      </dsp:txXfrm>
    </dsp:sp>
    <dsp:sp modelId="{A8DCD773-028A-4C12-82C7-B1003D5B5EE0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rgbClr val="66FF99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СОЦИАЛЬНЫЕ</a:t>
          </a:r>
        </a:p>
      </dsp:txBody>
      <dsp:txXfrm>
        <a:off x="101125" y="2380371"/>
        <a:ext cx="4003990" cy="1869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C6E9B-DA3F-4DD0-A662-DD5CD1530374}">
      <dsp:nvSpPr>
        <dsp:cNvPr id="0" name=""/>
        <dsp:cNvSpPr/>
      </dsp:nvSpPr>
      <dsp:spPr>
        <a:xfrm>
          <a:off x="0" y="12907"/>
          <a:ext cx="3125033" cy="864000"/>
        </a:xfrm>
        <a:prstGeom prst="rect">
          <a:avLst/>
        </a:prstGeom>
        <a:solidFill>
          <a:srgbClr val="CCCC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cap="all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Сход граждан</a:t>
          </a:r>
        </a:p>
      </dsp:txBody>
      <dsp:txXfrm>
        <a:off x="0" y="12907"/>
        <a:ext cx="3125033" cy="864000"/>
      </dsp:txXfrm>
    </dsp:sp>
    <dsp:sp modelId="{D233C742-8E9D-4C16-B42A-ECEB3CAEA5D5}">
      <dsp:nvSpPr>
        <dsp:cNvPr id="0" name=""/>
        <dsp:cNvSpPr/>
      </dsp:nvSpPr>
      <dsp:spPr>
        <a:xfrm>
          <a:off x="3205" y="876907"/>
          <a:ext cx="3125033" cy="251167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22860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800" b="1" i="1" kern="1200" dirty="0">
              <a:solidFill>
                <a:srgbClr val="002060"/>
              </a:solidFill>
              <a:latin typeface="+mn-lt"/>
            </a:rPr>
            <a:t>На каждом таком мероприятии можно рассмотреть несколько проектов.</a:t>
          </a:r>
        </a:p>
        <a:p>
          <a:pPr marL="0" lvl="1" indent="22860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800" b="1" i="1" kern="1200" dirty="0">
              <a:solidFill>
                <a:srgbClr val="002060"/>
              </a:solidFill>
              <a:latin typeface="+mn-lt"/>
            </a:rPr>
            <a:t>Когда проект будет передан в администрацию, вместе с ним должен быть передан и </a:t>
          </a:r>
          <a:r>
            <a:rPr lang="ru-RU" sz="1800" b="1" i="1" u="sng" kern="1200" dirty="0">
              <a:solidFill>
                <a:srgbClr val="C00000"/>
              </a:solidFill>
              <a:latin typeface="+mn-lt"/>
            </a:rPr>
            <a:t>протокол схода граждан</a:t>
          </a:r>
          <a:r>
            <a:rPr lang="ru-RU" sz="1800" b="1" i="1" kern="1200" dirty="0">
              <a:solidFill>
                <a:srgbClr val="C00000"/>
              </a:solidFill>
              <a:latin typeface="+mn-lt"/>
            </a:rPr>
            <a:t>.</a:t>
          </a:r>
        </a:p>
      </dsp:txBody>
      <dsp:txXfrm>
        <a:off x="3205" y="876907"/>
        <a:ext cx="3125033" cy="2511675"/>
      </dsp:txXfrm>
    </dsp:sp>
    <dsp:sp modelId="{72C1E09E-25C2-4C2C-8A78-46E574533854}">
      <dsp:nvSpPr>
        <dsp:cNvPr id="0" name=""/>
        <dsp:cNvSpPr/>
      </dsp:nvSpPr>
      <dsp:spPr>
        <a:xfrm>
          <a:off x="3565743" y="12907"/>
          <a:ext cx="3125033" cy="864000"/>
        </a:xfrm>
        <a:prstGeom prst="rect">
          <a:avLst/>
        </a:prstGeom>
        <a:solidFill>
          <a:srgbClr val="66FF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ОПРОС НАСЕЛЕНИЯ</a:t>
          </a:r>
        </a:p>
      </dsp:txBody>
      <dsp:txXfrm>
        <a:off x="3565743" y="12907"/>
        <a:ext cx="3125033" cy="864000"/>
      </dsp:txXfrm>
    </dsp:sp>
    <dsp:sp modelId="{60B391A6-8884-45DA-95F6-8FB870166FEE}">
      <dsp:nvSpPr>
        <dsp:cNvPr id="0" name=""/>
        <dsp:cNvSpPr/>
      </dsp:nvSpPr>
      <dsp:spPr>
        <a:xfrm>
          <a:off x="3565743" y="876907"/>
          <a:ext cx="3125033" cy="251167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23040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800" b="1" i="1" kern="1200" baseline="0" dirty="0">
              <a:solidFill>
                <a:srgbClr val="002060"/>
              </a:solidFill>
            </a:rPr>
            <a:t>К инициативному проекту должны быть приложены </a:t>
          </a:r>
          <a:r>
            <a:rPr lang="ru-RU" sz="1800" b="1" i="1" u="sng" kern="1200" baseline="0" dirty="0">
              <a:solidFill>
                <a:srgbClr val="C00000"/>
              </a:solidFill>
            </a:rPr>
            <a:t>результаты опроса</a:t>
          </a:r>
          <a:r>
            <a:rPr lang="ru-RU" sz="1800" b="1" i="1" kern="1200" baseline="0" dirty="0">
              <a:solidFill>
                <a:srgbClr val="C00000"/>
              </a:solidFill>
            </a:rPr>
            <a:t>. </a:t>
          </a:r>
        </a:p>
      </dsp:txBody>
      <dsp:txXfrm>
        <a:off x="3565743" y="876907"/>
        <a:ext cx="3125033" cy="2511675"/>
      </dsp:txXfrm>
    </dsp:sp>
    <dsp:sp modelId="{1AFF9280-EA76-4514-97EA-579E0A5931F5}">
      <dsp:nvSpPr>
        <dsp:cNvPr id="0" name=""/>
        <dsp:cNvSpPr/>
      </dsp:nvSpPr>
      <dsp:spPr>
        <a:xfrm>
          <a:off x="7128281" y="12907"/>
          <a:ext cx="3125033" cy="864000"/>
        </a:xfrm>
        <a:prstGeom prst="rect">
          <a:avLst/>
        </a:prstGeom>
        <a:solidFill>
          <a:srgbClr val="FF99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СБОР ПОДПИСЕЙ</a:t>
          </a:r>
        </a:p>
      </dsp:txBody>
      <dsp:txXfrm>
        <a:off x="7128281" y="12907"/>
        <a:ext cx="3125033" cy="864000"/>
      </dsp:txXfrm>
    </dsp:sp>
    <dsp:sp modelId="{8D2119B1-6D8E-47BB-99D3-E3F681301DE8}">
      <dsp:nvSpPr>
        <dsp:cNvPr id="0" name=""/>
        <dsp:cNvSpPr/>
      </dsp:nvSpPr>
      <dsp:spPr>
        <a:xfrm>
          <a:off x="7131486" y="889814"/>
          <a:ext cx="3125033" cy="251167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lvl="1" indent="23040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ru-RU" sz="1800" b="1" i="1" kern="1200" baseline="0" dirty="0">
              <a:solidFill>
                <a:srgbClr val="002060"/>
              </a:solidFill>
            </a:rPr>
            <a:t>К инициативному проекту должны быть приложены </a:t>
          </a:r>
          <a:r>
            <a:rPr lang="ru-RU" sz="1800" b="1" i="1" u="sng" kern="1200" baseline="0" dirty="0">
              <a:solidFill>
                <a:srgbClr val="C00000"/>
              </a:solidFill>
            </a:rPr>
            <a:t>подписные листы</a:t>
          </a:r>
          <a:r>
            <a:rPr lang="ru-RU" sz="1800" b="1" i="1" kern="1200" baseline="0" dirty="0">
              <a:solidFill>
                <a:srgbClr val="C00000"/>
              </a:solidFill>
            </a:rPr>
            <a:t>. 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7131486" y="889814"/>
        <a:ext cx="3125033" cy="251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6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6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1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7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6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0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4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4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9DF7-1885-4B9C-90BF-CBEFF787D565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16BF-F753-4DFD-95F7-DD101C8F6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6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519134"/>
          </a:xfrm>
          <a:ln>
            <a:noFill/>
          </a:ln>
        </p:spPr>
        <p:txBody>
          <a:bodyPr>
            <a:normAutofit/>
          </a:bodyPr>
          <a:lstStyle/>
          <a:p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ИНИЦИАТИВНОЕ БЮДЖЕТИРОВАНИЕ – </a:t>
            </a:r>
            <a:b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РЕШАЕМ ВМЕСТЕ!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63" y="143170"/>
            <a:ext cx="4048462" cy="2976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51" y="0"/>
            <a:ext cx="8530814" cy="48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C5C7-B3E9-46B0-BDD5-154DBE729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66" y="365125"/>
            <a:ext cx="9723834" cy="78594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способа выявить мнение граждан о проекте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5AC94-FF1A-4B0E-BC80-DFBEF407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79"/>
            <a:ext cx="10515600" cy="47999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 </a:t>
            </a:r>
            <a:r>
              <a:rPr lang="ru-RU" sz="2000" b="1" dirty="0">
                <a:solidFill>
                  <a:srgbClr val="C00000"/>
                </a:solidFill>
              </a:rPr>
              <a:t>Прежде чем инициативный проект будет передан в местную администрацию, он должен быть рассмотрен и одобрен жителями.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ВЫЯВИТЬ МНЕНИЕ ГРАЖДАН О ПРОЕКТЕ МОЖНО ТРЕМЯ СПОСОБАМИ: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5E06F-60A1-4E57-9A60-D736045F6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ABDD40EB-E077-4F43-8ED9-3129CA6E9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599815"/>
              </p:ext>
            </p:extLst>
          </p:nvPr>
        </p:nvGraphicFramePr>
        <p:xfrm>
          <a:off x="1097280" y="2775473"/>
          <a:ext cx="10256520" cy="3401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199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F9761-0B2B-4B68-BDAC-618CF984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66" y="365125"/>
            <a:ext cx="9723834" cy="667609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Протокол собрания (СХОДА ГРАЖДАН)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71037-F6A8-4BEA-8F39-349281312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55" y="1376979"/>
            <a:ext cx="11458130" cy="479998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проведения собрания</a:t>
            </a:r>
            <a:r>
              <a:rPr lang="ru-RU" sz="2000" b="1" i="1" dirty="0">
                <a:solidFill>
                  <a:srgbClr val="002060"/>
                </a:solidFill>
              </a:rPr>
              <a:t>: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i="1" dirty="0">
                <a:solidFill>
                  <a:srgbClr val="002060"/>
                </a:solidFill>
              </a:rPr>
              <a:t>Регистрация участников.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i="1" dirty="0">
                <a:solidFill>
                  <a:srgbClr val="002060"/>
                </a:solidFill>
              </a:rPr>
              <a:t>Оглашение целей собрания и повестки дня: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	- выбор проекта;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	- определение вклада ТОС;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	- утверждение инициативной группы.</a:t>
            </a:r>
          </a:p>
          <a:p>
            <a:pPr marL="457200" indent="-457200" algn="just">
              <a:spcBef>
                <a:spcPts val="0"/>
              </a:spcBef>
              <a:buAutoNum type="arabicPeriod" startAt="3"/>
            </a:pPr>
            <a:r>
              <a:rPr lang="ru-RU" sz="2000" b="1" i="1" dirty="0">
                <a:solidFill>
                  <a:srgbClr val="002060"/>
                </a:solidFill>
              </a:rPr>
              <a:t>Оглашение регламента.</a:t>
            </a:r>
          </a:p>
          <a:p>
            <a:pPr marL="457200" indent="-457200" algn="just">
              <a:spcBef>
                <a:spcPts val="0"/>
              </a:spcBef>
              <a:buAutoNum type="arabicPeriod" startAt="3"/>
            </a:pPr>
            <a:r>
              <a:rPr lang="ru-RU" sz="2000" b="1" i="1" dirty="0">
                <a:solidFill>
                  <a:srgbClr val="002060"/>
                </a:solidFill>
              </a:rPr>
              <a:t>Выбор председателя и секретаря собрания.</a:t>
            </a:r>
          </a:p>
          <a:p>
            <a:pPr marL="457200" indent="-457200" algn="just">
              <a:spcBef>
                <a:spcPts val="0"/>
              </a:spcBef>
              <a:buAutoNum type="arabicPeriod" startAt="3"/>
            </a:pPr>
            <a:r>
              <a:rPr lang="ru-RU" sz="2000" b="1" i="1" dirty="0">
                <a:solidFill>
                  <a:srgbClr val="002060"/>
                </a:solidFill>
              </a:rPr>
              <a:t>Работа по повестке дня.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EC3F82-F9C2-4088-8865-BD6BD9488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45C76C-27EB-4A27-80BD-D9642EE9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493226"/>
            <a:ext cx="5566525" cy="42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15A75-5C0D-4AA5-98F8-57683FAF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558" y="365126"/>
            <a:ext cx="9514242" cy="6998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РАБОТАТЬ С НАСЕЛЕНИЕМ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C65C22A-8294-4E98-8605-A3A78912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402"/>
            <a:ext cx="11049000" cy="4907561"/>
          </a:xfrm>
        </p:spPr>
        <p:txBody>
          <a:bodyPr>
            <a:normAutofit/>
          </a:bodyPr>
          <a:lstStyle/>
          <a:p>
            <a:pPr marL="0" indent="23040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Шанс победить в конкурсе есть у проекта, получившего максимальную поддержку представителей целевой группы, проблему которой он решает.</a:t>
            </a:r>
          </a:p>
          <a:p>
            <a:pPr marL="0" indent="23040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НЕОБХОДИМО документально подтвердить, что люди активно участвовали в обсуждении предложенных идей и голосовали за них</a:t>
            </a:r>
            <a:r>
              <a:rPr lang="ru-RU" sz="1800" b="1" i="1" dirty="0">
                <a:solidFill>
                  <a:srgbClr val="002060"/>
                </a:solidFill>
              </a:rPr>
              <a:t>. </a:t>
            </a:r>
          </a:p>
          <a:p>
            <a:pPr marL="0" indent="230400" algn="just">
              <a:spcBef>
                <a:spcPts val="0"/>
              </a:spcBef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0" indent="23040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2060"/>
                </a:solidFill>
              </a:rPr>
              <a:t>РЕКОМЕНДАЦИИ ПО РАБОТЕ С НАСЕЛЕНИЕМ!!!</a:t>
            </a:r>
          </a:p>
          <a:p>
            <a:pPr marL="0" indent="23040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1. Информируйте людей всеми возможными способами. </a:t>
            </a:r>
            <a:r>
              <a:rPr lang="ru-RU" sz="1600" dirty="0">
                <a:solidFill>
                  <a:srgbClr val="002060"/>
                </a:solidFill>
              </a:rPr>
              <a:t>Чтобы донести до граждан информацию о мероприятиях по отбору проектов, надо не только разместить материалы в СМИ, стендах и общественных местах. НЕОБХОДИМО использовать возможности интернета. Можно создать тематические страницы в соцсетях. Информировать людей об очных собраниях путем рассылки электронных писем и т.д.</a:t>
            </a:r>
          </a:p>
          <a:p>
            <a:pPr marL="0" indent="23040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2. Ведите диалог с людьми на понятном им языке. </a:t>
            </a:r>
            <a:r>
              <a:rPr lang="ru-RU" sz="1600" dirty="0">
                <a:solidFill>
                  <a:srgbClr val="002060"/>
                </a:solidFill>
              </a:rPr>
              <a:t>Выслушайте предложения граждан по поводу приоритетов расходования бюджетных средств. Если по каким-то причинам некоторые из предложенных идей не могут быть реализованы в рамках инициативного бюджетирования, объясните это жителям в доступной форме.</a:t>
            </a:r>
          </a:p>
          <a:p>
            <a:pPr marL="0" indent="23040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C00000"/>
                </a:solidFill>
              </a:rPr>
              <a:t>Чтобы избежать фальсификации решения собрания и приписок, ведите протокол и снимайте мероприятие на видео. </a:t>
            </a:r>
          </a:p>
          <a:p>
            <a:pPr marL="0" indent="23040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3. Учитывайте численность населения. </a:t>
            </a:r>
            <a:r>
              <a:rPr lang="ru-RU" sz="1600" dirty="0">
                <a:solidFill>
                  <a:srgbClr val="002060"/>
                </a:solidFill>
              </a:rPr>
              <a:t>В сельском поселении лучше провести очный сход – собрание граждан. Чем больше людей будет в нём участвовать, тем больше баллов получит заявка в конкурсе.</a:t>
            </a:r>
          </a:p>
          <a:p>
            <a:pPr marL="0" indent="230400" algn="just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002060"/>
                </a:solidFill>
              </a:rPr>
              <a:t>В городе население разобщено. Его трудно, а иногда и невозможно собрать на общий сход. Нужно учитывать, что городское население привыкло к участию в любых процессах через интернет. Можно организовать онлайн-опросы, онлайн-голосования.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DCB89F-33DC-4CB4-922C-9A8E100A82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9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66D42-FA01-4D01-881C-390026BE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66" y="365126"/>
            <a:ext cx="9723834" cy="75367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орган МСУ вправе отказать в поддержке проекта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A98677-F3DC-41C4-A62D-05E63F119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05"/>
            <a:ext cx="1629966" cy="129959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333CF6D8-A7AC-48AA-82F4-B535F159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79"/>
            <a:ext cx="10515600" cy="4799984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sz="2000" dirty="0"/>
              <a:t>В статье 26.1. Федерального закона от 06.10.2003 № 131-ФЗ перечислены пять оснований для отказа от реализации проекта.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/>
              <a:t>Инициаторы нарушили установленный порядок.</a:t>
            </a:r>
            <a:r>
              <a:rPr lang="ru-RU" sz="2000" dirty="0"/>
              <a:t> Можно отказать, если они нарушили процедуру внесения проекта либо если сам проект противоречит законам или иным нормативным документам.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/>
              <a:t> У муниципалитета нет полномочий по реализации проекта. </a:t>
            </a:r>
            <a:r>
              <a:rPr lang="ru-RU" sz="2000" dirty="0"/>
              <a:t>Проект не соответствует вопросам, решаемым местными властями, поэтому он не может быть реализован с использованием средств местного бюджета.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/>
              <a:t>В местном бюджете отсутствует необходимый объем средств. 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/>
              <a:t>Недостаточный уровень эффективности проекта. </a:t>
            </a:r>
            <a:r>
              <a:rPr lang="ru-RU" sz="2000" dirty="0"/>
              <a:t>В данной ситуации местная администрация обязана провести доработку проекта совместно с инициаторами и сделать его более эффективным.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i="1" dirty="0"/>
              <a:t>Проект не прошел конкурсный отбор. </a:t>
            </a:r>
            <a:r>
              <a:rPr lang="ru-RU" sz="2000" dirty="0"/>
              <a:t>Если в органы МСУ поступает несколько проектов по схожей тематике, проводится конкурсный отбор по критериям, утверждённым решением Совета депутатов. </a:t>
            </a:r>
          </a:p>
        </p:txBody>
      </p:sp>
    </p:spTree>
    <p:extLst>
      <p:ext uri="{BB962C8B-B14F-4D97-AF65-F5344CB8AC3E}">
        <p14:creationId xmlns:p14="http://schemas.microsoft.com/office/powerpoint/2010/main" val="4229357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EAD1A-3316-4D1F-AD54-500854F7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96" y="25704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405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496" y="237568"/>
            <a:ext cx="9600304" cy="13255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Инициативное бюджетирование – это один из инструментов вовлечения граждан в местное самоуправление и управление бюджетом территории.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3131"/>
            <a:ext cx="10515600" cy="5074337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Население района, поселения лично участвует в определении проблемы, подготовке инициативы, софинансировании и контроле.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</a:rPr>
              <a:t>В фокусе проблем – местная инфраструктура: благоустройство территории муниципального образования или его части, капитальный ремонт и ремонт проездов к дворовым территориям многоквартирных домов населенных пунктов.</a:t>
            </a:r>
          </a:p>
          <a:p>
            <a:pPr marL="0" indent="0" algn="just">
              <a:buNone/>
            </a:pP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66" y="3074846"/>
            <a:ext cx="8630854" cy="3358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8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03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Схема реализации инициативных проектов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828090"/>
              </p:ext>
            </p:extLst>
          </p:nvPr>
        </p:nvGraphicFramePr>
        <p:xfrm>
          <a:off x="912813" y="1355725"/>
          <a:ext cx="10515600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974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этапы конкурса </a:t>
            </a:r>
            <a:br>
              <a:rPr lang="ru-RU" sz="2400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проектов инициативного бюджетирования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456356"/>
              </p:ext>
            </p:extLst>
          </p:nvPr>
        </p:nvGraphicFramePr>
        <p:xfrm>
          <a:off x="838200" y="1300996"/>
          <a:ext cx="10995212" cy="4937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ЭТАП №1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AutoNum type="arabicPeriod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Определите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 актуальную проблему.</a:t>
                      </a:r>
                    </a:p>
                    <a:p>
                      <a:pPr marL="0" indent="0" algn="just">
                        <a:buAutoNum type="arabicPeriod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</a:rPr>
                        <a:t> Создайте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инициативную группу, 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</a:rPr>
                        <a:t>объединив в команду активных единомышленников, которые будут вам помогать.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ЭТАП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</a:rPr>
                        <a:t> №2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n-lt"/>
                        </a:rPr>
                        <a:t>Сформируйте проект, в котором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опишите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 проблему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, сформулируйте 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цель и задачи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, рассчитайте смету проекта.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n-lt"/>
                        </a:rPr>
                        <a:t>Проведите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собрание жителей (собрание ТОС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), на котором будет представлен проект. Осуществите видео-, аудиосъемку собрания и оформите протокол.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Соберите 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подписи жителей 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на подписных листах.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Расскажите о вашем проекте 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в СМИ, социальных сетях, на сайте администрации муниципального образования , используйте листовки, буклеты, объявления, брошюры.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ЭТАП №3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n-lt"/>
                        </a:rPr>
                        <a:t>Сформируйте 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пакет документов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+mn-lt"/>
                        </a:rPr>
                        <a:t>, который содержит протокол собрания, подписные листы, смету проекта, фотографии объекта на настоящий момент и дизайн-макет (чертеж, эскиз, схему) планируемого объекта, скриншоты информационных сообщения о проекте.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Если вы представляете проект от ТОС, приложите материалы, подтверждающие освещение деятельности ТОС в СМИ.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Представьте документы в </a:t>
                      </a:r>
                      <a:r>
                        <a:rPr lang="ru-RU" sz="1800" b="1" baseline="0" dirty="0">
                          <a:solidFill>
                            <a:srgbClr val="002060"/>
                          </a:solidFill>
                          <a:latin typeface="+mn-lt"/>
                        </a:rPr>
                        <a:t>муниципальную конкурсную комиссию</a:t>
                      </a: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+mn-lt"/>
                        </a:rPr>
                        <a:t>Подготовьте выступление перед конкурсной комиссией (в случае необходимости).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" y="1406"/>
            <a:ext cx="1629966" cy="1299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" y="-31502"/>
            <a:ext cx="1629966" cy="12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20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b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проектом инициативного бюджетирования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2762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  <p:cxnSp>
        <p:nvCxnSpPr>
          <p:cNvPr id="15" name="Соединительная линия уступом 14"/>
          <p:cNvCxnSpPr/>
          <p:nvPr/>
        </p:nvCxnSpPr>
        <p:spPr>
          <a:xfrm flipV="1">
            <a:off x="4077148" y="1741218"/>
            <a:ext cx="1032734" cy="494852"/>
          </a:xfrm>
          <a:prstGeom prst="bentConnector3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5132293" y="1406210"/>
            <a:ext cx="6433073" cy="670015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Оптимальное распределение ограниченных ресурсов для достижения поставленной цели</a:t>
            </a:r>
          </a:p>
        </p:txBody>
      </p:sp>
      <p:graphicFrame>
        <p:nvGraphicFramePr>
          <p:cNvPr id="1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86509"/>
              </p:ext>
            </p:extLst>
          </p:nvPr>
        </p:nvGraphicFramePr>
        <p:xfrm>
          <a:off x="5132293" y="2718509"/>
          <a:ext cx="6433072" cy="1889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144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63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 УРОВНЕ РЕГИОНА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cap="all" baseline="0" dirty="0">
                          <a:solidFill>
                            <a:srgbClr val="002060"/>
                          </a:solidFill>
                        </a:rPr>
                        <a:t>На уровне муниципального образования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</a:rPr>
                        <a:t>Министерство Смоленской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области по внутренней политике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</a:rPr>
                        <a:t>Глава МО «Дорогобужский район»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+mn-lt"/>
                        </a:rPr>
                        <a:t>На уровне поселений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Конкурсная комиссия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</a:rPr>
                        <a:t>Конкурсная комиссия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</a:rPr>
                        <a:t>Глава поселения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+mn-lt"/>
                        </a:rPr>
                        <a:t>Председатели ТОС, ТСЖ, МКД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25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66" y="365125"/>
            <a:ext cx="9723834" cy="7213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Эффекты от внедрения инициативного бюджетирования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214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66" y="365126"/>
            <a:ext cx="9723834" cy="8720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Инициаторы инициативного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24867"/>
            <a:ext cx="10737029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34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 численностью не менее 10 граждан, достигших 16-летнего возраста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34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 территориального общественного самоуправления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34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лица, осуществляющие деятельность на территории МО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b="1" i="1" dirty="0">
              <a:solidFill>
                <a:srgbClr val="345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CAF396-88B5-44C8-B0C8-0F78AF3FA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3" y="3279027"/>
            <a:ext cx="6069911" cy="321384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35A1DE-DA9B-4114-AC9C-5A0D333F7CB8}"/>
              </a:ext>
            </a:extLst>
          </p:cNvPr>
          <p:cNvSpPr txBox="1">
            <a:spLocks/>
          </p:cNvSpPr>
          <p:nvPr/>
        </p:nvSpPr>
        <p:spPr>
          <a:xfrm>
            <a:off x="7272170" y="3798824"/>
            <a:ext cx="4303059" cy="160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i="1" cap="al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ВАЖНО!!!</a:t>
            </a:r>
          </a:p>
          <a:p>
            <a:pPr algn="just"/>
            <a:r>
              <a:rPr lang="ru-RU" sz="1800" b="1" i="1" dirty="0">
                <a:solidFill>
                  <a:srgbClr val="345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МСУ не могут сами инициировать проект</a:t>
            </a:r>
          </a:p>
          <a:p>
            <a:pPr algn="just"/>
            <a:endParaRPr lang="ru-RU" sz="2400" b="1" i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1" i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4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966" y="365125"/>
            <a:ext cx="9723834" cy="86124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Нормативно-правовые акты, регламентирующие инициативное бюджетирование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939354"/>
              </p:ext>
            </p:extLst>
          </p:nvPr>
        </p:nvGraphicFramePr>
        <p:xfrm>
          <a:off x="279699" y="1514108"/>
          <a:ext cx="11074101" cy="4846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0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Федеральный</a:t>
                      </a:r>
                      <a:r>
                        <a:rPr lang="ru-RU" sz="1600" b="1" i="1" baseline="0" dirty="0">
                          <a:solidFill>
                            <a:srgbClr val="002060"/>
                          </a:solidFill>
                        </a:rPr>
                        <a:t> закон </a:t>
                      </a:r>
                      <a:r>
                        <a:rPr lang="ru-RU" sz="1600" b="1" i="1" u="sng" baseline="0" dirty="0">
                          <a:solidFill>
                            <a:srgbClr val="002060"/>
                          </a:solidFill>
                        </a:rPr>
                        <a:t>от 06.10.2003 № 131-ФЗ </a:t>
                      </a:r>
                      <a:r>
                        <a:rPr lang="ru-RU" sz="1600" b="1" i="1" baseline="0" dirty="0">
                          <a:solidFill>
                            <a:srgbClr val="002060"/>
                          </a:solidFill>
                        </a:rPr>
                        <a:t>«Об общих принципах организации местного самоуправления в Российской Федерации»</a:t>
                      </a:r>
                      <a:endParaRPr lang="ru-RU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статья 14.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«Вопросы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местного значения городского, сельского поселения»;</a:t>
                      </a:r>
                    </a:p>
                    <a:p>
                      <a:pPr algn="just"/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статья 26.1.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«Инициативные проекты»;</a:t>
                      </a:r>
                    </a:p>
                    <a:p>
                      <a:pPr algn="just"/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статья  56.1.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«Финансовое и иное обеспечение реализации муниципальный проектов»</a:t>
                      </a:r>
                      <a:endParaRPr lang="ru-RU" sz="16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</a:rPr>
                        <a:t>Постановление Правительства Смоленской</a:t>
                      </a:r>
                      <a:r>
                        <a:rPr lang="ru-RU" sz="1600" b="1" i="1" baseline="0" dirty="0">
                          <a:solidFill>
                            <a:srgbClr val="002060"/>
                          </a:solidFill>
                          <a:effectLst/>
                        </a:rPr>
                        <a:t> области  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Порядок отбора инициативных проектов, выдвигаемых муниципальными образованиями Смоленской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области для получения финансовой поддержки из областного бюджета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Решение Совета депутатов Дорогобужского</a:t>
                      </a:r>
                      <a:r>
                        <a:rPr lang="ru-RU" sz="1600" b="1" i="1" baseline="0" dirty="0">
                          <a:solidFill>
                            <a:srgbClr val="002060"/>
                          </a:solidFill>
                        </a:rPr>
                        <a:t> городского поселения Дорогобужского района Смоленской области </a:t>
                      </a:r>
                      <a:r>
                        <a:rPr lang="ru-RU" sz="1600" b="1" i="1" u="sng" baseline="0" dirty="0">
                          <a:solidFill>
                            <a:srgbClr val="002060"/>
                          </a:solidFill>
                        </a:rPr>
                        <a:t>от 20.11.2023 № 25</a:t>
                      </a:r>
                      <a:endParaRPr lang="ru-RU" sz="1600" b="1" i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Порядок определения части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территории муниципального образования, на которой могут реализовываться инициативные проекты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Решение Совета депутатов Дорогобужского</a:t>
                      </a:r>
                      <a:r>
                        <a:rPr lang="ru-RU" sz="1600" b="1" i="1" baseline="0" dirty="0">
                          <a:solidFill>
                            <a:srgbClr val="002060"/>
                          </a:solidFill>
                        </a:rPr>
                        <a:t> городского поселения Дорогобужского района Смоленской области </a:t>
                      </a:r>
                      <a:r>
                        <a:rPr lang="ru-RU" sz="1600" b="1" i="1" u="sng" baseline="0" dirty="0">
                          <a:solidFill>
                            <a:srgbClr val="002060"/>
                          </a:solidFill>
                        </a:rPr>
                        <a:t>от 20.11.2023 № 26</a:t>
                      </a:r>
                      <a:endParaRPr lang="ru-RU" sz="1600" b="1" i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Порядок выдвижения, внесения,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обсуждения, рассмотрения инициативных проектов, а также проведения их конкурсного отбора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</a:rPr>
                        <a:t>Решение Совета депутатов Дорогобужского</a:t>
                      </a:r>
                      <a:r>
                        <a:rPr lang="ru-RU" sz="1600" b="1" i="1" baseline="0" dirty="0">
                          <a:solidFill>
                            <a:srgbClr val="002060"/>
                          </a:solidFill>
                        </a:rPr>
                        <a:t> городского поселения Дорогобужского района Смоленской области </a:t>
                      </a:r>
                      <a:r>
                        <a:rPr lang="ru-RU" sz="1600" b="1" i="1" u="sng" baseline="0" dirty="0">
                          <a:solidFill>
                            <a:srgbClr val="002060"/>
                          </a:solidFill>
                        </a:rPr>
                        <a:t>от 20.11.2023 № 27</a:t>
                      </a:r>
                      <a:endParaRPr lang="ru-RU" sz="1600" b="1" i="1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>
                          <a:solidFill>
                            <a:srgbClr val="002060"/>
                          </a:solidFill>
                        </a:rPr>
                        <a:t>Порядок расчета и возврата сумм инициативных платежей, подлежащих возврату лицам (в том числе организациям), осуществляющим их перечисление в бюджет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</a:rPr>
                        <a:t> муниципального образования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7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30AA2-6D60-409B-AD69-9F801DD0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798" y="365126"/>
            <a:ext cx="9880002" cy="6353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включить в инициативный проект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997B6F-4605-4F4F-A732-52E7C740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979"/>
            <a:ext cx="10515600" cy="47999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описание проблемы, решение которой имеет приоритетное значение для жителей муниципального образования или его части;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предложений по решению этой проблемы;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ожидаемого результата;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предварительный расчет необходимых расходов на реализацию инициативного проекта;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сроки реализации инициативного проекта;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планируемом финансовом, имущественном и трудовом участии заинтересованных лиц в реализации данного проекта;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 на объем средств местного бюджета в случае, если предполагается использование этих средств, за исключением планируемых инициативных платежей;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сведения, предусмотренные решением Совета депутатов.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282F2-3C80-4788-B88B-7D69573FF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89"/>
            <a:ext cx="1629966" cy="12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03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1276</Words>
  <Application>Microsoft Office PowerPoint</Application>
  <PresentationFormat>Широкоэкранный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Тема Office</vt:lpstr>
      <vt:lpstr>       ИНИЦИАТИВНОЕ БЮДЖЕТИРОВАНИЕ –  РЕШАЕМ ВМЕСТЕ!</vt:lpstr>
      <vt:lpstr>Инициативное бюджетирование – это один из инструментов вовлечения граждан в местное самоуправление и управление бюджетом территории.</vt:lpstr>
      <vt:lpstr>Схема реализации инициативных проектов</vt:lpstr>
      <vt:lpstr>Основные этапы конкурса  проектов инициативного бюджетирования</vt:lpstr>
      <vt:lpstr>Управление  проектом инициативного бюджетирования</vt:lpstr>
      <vt:lpstr>Эффекты от внедрения инициативного бюджетирования</vt:lpstr>
      <vt:lpstr>Инициаторы инициативного проекта</vt:lpstr>
      <vt:lpstr>Нормативно-правовые акты, регламентирующие инициативное бюджетирование</vt:lpstr>
      <vt:lpstr>Что включить в инициативный проект</vt:lpstr>
      <vt:lpstr>3 способа выявить мнение граждан о проекте </vt:lpstr>
      <vt:lpstr>Протокол собрания (СХОДА ГРАЖДАН)</vt:lpstr>
      <vt:lpstr>КАК РАБОТАТЬ С НАСЕЛЕНИЕМ</vt:lpstr>
      <vt:lpstr>Когда орган МСУ вправе отказать в поддержке проекта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ИНИЦИАТИВНОЕ БЮДЖЕТИРОВАНИЕ –  РЕШАЕМ ВМЕСТЕ!</dc:title>
  <dc:creator>Professional</dc:creator>
  <cp:lastModifiedBy>Professional</cp:lastModifiedBy>
  <cp:revision>35</cp:revision>
  <cp:lastPrinted>2023-12-18T07:50:03Z</cp:lastPrinted>
  <dcterms:created xsi:type="dcterms:W3CDTF">2023-12-18T07:44:41Z</dcterms:created>
  <dcterms:modified xsi:type="dcterms:W3CDTF">2023-12-19T14:12:27Z</dcterms:modified>
</cp:coreProperties>
</file>